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257" r:id="rId3"/>
    <p:sldId id="258" r:id="rId4"/>
    <p:sldId id="264" r:id="rId5"/>
    <p:sldId id="266" r:id="rId6"/>
    <p:sldId id="267" r:id="rId7"/>
    <p:sldId id="268" r:id="rId8"/>
    <p:sldId id="269" r:id="rId9"/>
    <p:sldId id="273" r:id="rId10"/>
    <p:sldId id="274" r:id="rId11"/>
    <p:sldId id="548" r:id="rId12"/>
    <p:sldId id="271" r:id="rId13"/>
    <p:sldId id="270" r:id="rId14"/>
    <p:sldId id="277" r:id="rId15"/>
    <p:sldId id="276" r:id="rId16"/>
    <p:sldId id="278" r:id="rId17"/>
    <p:sldId id="279" r:id="rId18"/>
    <p:sldId id="281" r:id="rId19"/>
    <p:sldId id="280" r:id="rId20"/>
    <p:sldId id="282" r:id="rId21"/>
    <p:sldId id="283" r:id="rId22"/>
    <p:sldId id="314" r:id="rId23"/>
    <p:sldId id="342" r:id="rId24"/>
    <p:sldId id="316" r:id="rId25"/>
    <p:sldId id="467" r:id="rId26"/>
    <p:sldId id="468" r:id="rId27"/>
    <p:sldId id="469" r:id="rId28"/>
    <p:sldId id="470" r:id="rId29"/>
    <p:sldId id="541" r:id="rId30"/>
    <p:sldId id="472" r:id="rId31"/>
    <p:sldId id="538" r:id="rId32"/>
    <p:sldId id="540" r:id="rId33"/>
    <p:sldId id="318" r:id="rId34"/>
    <p:sldId id="319" r:id="rId35"/>
    <p:sldId id="343" r:id="rId36"/>
    <p:sldId id="320" r:id="rId37"/>
    <p:sldId id="321" r:id="rId38"/>
    <p:sldId id="344" r:id="rId39"/>
    <p:sldId id="322" r:id="rId40"/>
    <p:sldId id="547" r:id="rId41"/>
    <p:sldId id="323" r:id="rId42"/>
    <p:sldId id="324" r:id="rId43"/>
    <p:sldId id="325" r:id="rId44"/>
    <p:sldId id="352" r:id="rId45"/>
    <p:sldId id="335" r:id="rId46"/>
    <p:sldId id="328" r:id="rId47"/>
    <p:sldId id="329" r:id="rId48"/>
    <p:sldId id="549" r:id="rId49"/>
    <p:sldId id="330" r:id="rId50"/>
    <p:sldId id="334" r:id="rId51"/>
    <p:sldId id="355" r:id="rId52"/>
    <p:sldId id="337" r:id="rId53"/>
    <p:sldId id="338" r:id="rId54"/>
    <p:sldId id="356" r:id="rId55"/>
    <p:sldId id="311" r:id="rId56"/>
    <p:sldId id="312" r:id="rId57"/>
    <p:sldId id="313" r:id="rId5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r, Jalal Sheikh" initials="OJS" lastIdx="1" clrIdx="0">
    <p:extLst>
      <p:ext uri="{19B8F6BF-5375-455C-9EA6-DF929625EA0E}">
        <p15:presenceInfo xmlns:p15="http://schemas.microsoft.com/office/powerpoint/2012/main" userId="Omer, Jalal Sheik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792" autoAdjust="0"/>
  </p:normalViewPr>
  <p:slideViewPr>
    <p:cSldViewPr snapToGrid="0">
      <p:cViewPr varScale="1">
        <p:scale>
          <a:sx n="51" d="100"/>
          <a:sy n="51" d="100"/>
        </p:scale>
        <p:origin x="36" y="36"/>
      </p:cViewPr>
      <p:guideLst/>
    </p:cSldViewPr>
  </p:slideViewPr>
  <p:outlineViewPr>
    <p:cViewPr>
      <p:scale>
        <a:sx n="33" d="100"/>
        <a:sy n="33" d="100"/>
      </p:scale>
      <p:origin x="0" y="-26176"/>
    </p:cViewPr>
  </p:outlineViewPr>
  <p:notesTextViewPr>
    <p:cViewPr>
      <p:scale>
        <a:sx n="1" d="1"/>
        <a:sy n="1" d="1"/>
      </p:scale>
      <p:origin x="0" y="0"/>
    </p:cViewPr>
  </p:notesTextViewPr>
  <p:sorterViewPr>
    <p:cViewPr>
      <p:scale>
        <a:sx n="69" d="100"/>
        <a:sy n="69" d="100"/>
      </p:scale>
      <p:origin x="0" y="-499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21:23:02.847" idx="1">
    <p:pos x="10" y="10"/>
    <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6T01:48:57.3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0,'10'0,"14"0,2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6T01:49:12.7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1,'5'0,"0"1,-1 0,1 1,-1-1,1 1,-1 0,1 0,-1 1,0-1,0 1,0 0,5 4,-1 0,50 38,-40-29,1-1,0 0,1-2,0 0,1-2,1 0,22 8,-4-8,0-2,66 7,83-4,-171-12,476-1,-468 2,1 1,-1 1,0 1,47 14,-57-13,4-1,1 1,0-2,0-1,29 0,284-18,-190 5,-86 8,305-10,-294 15,0 3,0 3,91 22,-106-18,109 9,-88-14,203 24,440 41,12-30,-472-44,-118-1,-99 0,0-1,64-16,-66 12,12-2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6T01:51:56.1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1 121,'0'-11,"0"-16,0-14,0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6T01:51:56.4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16,'0'-12,"0"8,0 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400">
        <a:latin typeface="Helvetica Neue"/>
        <a:ea typeface="Helvetica Neue"/>
        <a:cs typeface="Helvetica Neue"/>
        <a:sym typeface="Helvetica Neue"/>
      </a:defRPr>
    </a:lvl1pPr>
    <a:lvl2pPr indent="228600" defTabSz="584200" latinLnBrk="0">
      <a:defRPr sz="2400">
        <a:latin typeface="Helvetica Neue"/>
        <a:ea typeface="Helvetica Neue"/>
        <a:cs typeface="Helvetica Neue"/>
        <a:sym typeface="Helvetica Neue"/>
      </a:defRPr>
    </a:lvl2pPr>
    <a:lvl3pPr indent="457200" defTabSz="584200" latinLnBrk="0">
      <a:defRPr sz="2400">
        <a:latin typeface="Helvetica Neue"/>
        <a:ea typeface="Helvetica Neue"/>
        <a:cs typeface="Helvetica Neue"/>
        <a:sym typeface="Helvetica Neue"/>
      </a:defRPr>
    </a:lvl3pPr>
    <a:lvl4pPr indent="685800" defTabSz="584200" latinLnBrk="0">
      <a:defRPr sz="2400">
        <a:latin typeface="Helvetica Neue"/>
        <a:ea typeface="Helvetica Neue"/>
        <a:cs typeface="Helvetica Neue"/>
        <a:sym typeface="Helvetica Neue"/>
      </a:defRPr>
    </a:lvl4pPr>
    <a:lvl5pPr indent="914400" defTabSz="584200" latinLnBrk="0">
      <a:defRPr sz="2400">
        <a:latin typeface="Helvetica Neue"/>
        <a:ea typeface="Helvetica Neue"/>
        <a:cs typeface="Helvetica Neue"/>
        <a:sym typeface="Helvetica Neue"/>
      </a:defRPr>
    </a:lvl5pPr>
    <a:lvl6pPr indent="1143000" defTabSz="584200" latinLnBrk="0">
      <a:defRPr sz="2400">
        <a:latin typeface="Helvetica Neue"/>
        <a:ea typeface="Helvetica Neue"/>
        <a:cs typeface="Helvetica Neue"/>
        <a:sym typeface="Helvetica Neue"/>
      </a:defRPr>
    </a:lvl6pPr>
    <a:lvl7pPr indent="1371600" defTabSz="584200" latinLnBrk="0">
      <a:defRPr sz="2400">
        <a:latin typeface="Helvetica Neue"/>
        <a:ea typeface="Helvetica Neue"/>
        <a:cs typeface="Helvetica Neue"/>
        <a:sym typeface="Helvetica Neue"/>
      </a:defRPr>
    </a:lvl7pPr>
    <a:lvl8pPr indent="1600200" defTabSz="584200" latinLnBrk="0">
      <a:defRPr sz="2400">
        <a:latin typeface="Helvetica Neue"/>
        <a:ea typeface="Helvetica Neue"/>
        <a:cs typeface="Helvetica Neue"/>
        <a:sym typeface="Helvetica Neue"/>
      </a:defRPr>
    </a:lvl8pPr>
    <a:lvl9pPr indent="1828800" defTabSz="584200" latinLnBrk="0">
      <a:defRPr sz="2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647700">
              <a:defRPr sz="1800">
                <a:latin typeface="Consolas"/>
                <a:ea typeface="Consolas"/>
                <a:cs typeface="Consolas"/>
                <a:sym typeface="Consolas"/>
              </a:defRPr>
            </a:pPr>
            <a:r>
              <a:t>SELECT Fname, Lname</a:t>
            </a:r>
          </a:p>
          <a:p>
            <a:pPr defTabSz="647700">
              <a:defRPr sz="1800">
                <a:latin typeface="Consolas"/>
                <a:ea typeface="Consolas"/>
                <a:cs typeface="Consolas"/>
                <a:sym typeface="Consolas"/>
              </a:defRPr>
            </a:pPr>
            <a:r>
              <a:t>FROM Employee</a:t>
            </a:r>
          </a:p>
          <a:p>
            <a:pPr defTabSz="647700">
              <a:defRPr sz="1800">
                <a:latin typeface="Consolas"/>
                <a:ea typeface="Consolas"/>
                <a:cs typeface="Consolas"/>
                <a:sym typeface="Consolas"/>
              </a:defRPr>
            </a:pPr>
            <a:r>
              <a:t>Where Super_ssn IS NULL;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9D85DC0C-0135-49F8-A978-11F236CE48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92FB3DD-341D-44E3-A690-114086794D8D}" type="slidenum">
              <a:rPr lang="en-US" altLang="en-US" sz="1200" smtClean="0">
                <a:latin typeface="Tahoma" panose="020B0604030504040204" pitchFamily="34" charset="0"/>
              </a:rPr>
              <a:pPr/>
              <a:t>25</a:t>
            </a:fld>
            <a:endParaRPr lang="en-US" altLang="en-US" sz="1200">
              <a:latin typeface="Tahoma" panose="020B0604030504040204" pitchFamily="34" charset="0"/>
            </a:endParaRPr>
          </a:p>
        </p:txBody>
      </p:sp>
      <p:sp>
        <p:nvSpPr>
          <p:cNvPr id="36867" name="Rectangle 2">
            <a:extLst>
              <a:ext uri="{FF2B5EF4-FFF2-40B4-BE49-F238E27FC236}">
                <a16:creationId xmlns:a16="http://schemas.microsoft.com/office/drawing/2014/main" id="{4ADBA982-7E87-4818-8A5C-2317F307339D}"/>
              </a:ext>
            </a:extLst>
          </p:cNvPr>
          <p:cNvSpPr>
            <a:spLocks noGrp="1" noRot="1" noChangeAspect="1" noChangeArrowheads="1" noTextEdit="1"/>
          </p:cNvSpPr>
          <p:nvPr>
            <p:ph type="sldImg"/>
          </p:nvPr>
        </p:nvSpPr>
        <p:spPr>
          <a:xfrm>
            <a:off x="381000" y="685800"/>
            <a:ext cx="6096000" cy="3429000"/>
          </a:xfrm>
          <a:ln cap="flat"/>
        </p:spPr>
      </p:sp>
      <p:sp>
        <p:nvSpPr>
          <p:cNvPr id="36868" name="Rectangle 3">
            <a:extLst>
              <a:ext uri="{FF2B5EF4-FFF2-40B4-BE49-F238E27FC236}">
                <a16:creationId xmlns:a16="http://schemas.microsoft.com/office/drawing/2014/main" id="{A6F4C738-0A73-4E1F-B7E3-CEBE0FFB7D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8DD2EE17-0221-49E9-B74F-4DDA032860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62166A7-777A-4B1B-8247-FB0761BDF5C4}" type="slidenum">
              <a:rPr lang="en-US" altLang="en-US" sz="1200" smtClean="0">
                <a:latin typeface="Tahoma" panose="020B0604030504040204" pitchFamily="34" charset="0"/>
              </a:rPr>
              <a:pPr/>
              <a:t>26</a:t>
            </a:fld>
            <a:endParaRPr lang="en-US" altLang="en-US" sz="1200">
              <a:latin typeface="Tahoma" panose="020B0604030504040204" pitchFamily="34" charset="0"/>
            </a:endParaRPr>
          </a:p>
        </p:txBody>
      </p:sp>
      <p:sp>
        <p:nvSpPr>
          <p:cNvPr id="38915" name="Rectangle 2">
            <a:extLst>
              <a:ext uri="{FF2B5EF4-FFF2-40B4-BE49-F238E27FC236}">
                <a16:creationId xmlns:a16="http://schemas.microsoft.com/office/drawing/2014/main" id="{54B3D1B8-4A47-450B-B021-CE77EDF739DC}"/>
              </a:ext>
            </a:extLst>
          </p:cNvPr>
          <p:cNvSpPr>
            <a:spLocks noGrp="1" noRot="1" noChangeAspect="1" noChangeArrowheads="1" noTextEdit="1"/>
          </p:cNvSpPr>
          <p:nvPr>
            <p:ph type="sldImg"/>
          </p:nvPr>
        </p:nvSpPr>
        <p:spPr>
          <a:xfrm>
            <a:off x="381000" y="685800"/>
            <a:ext cx="6096000" cy="3429000"/>
          </a:xfrm>
          <a:ln cap="flat"/>
        </p:spPr>
      </p:sp>
      <p:sp>
        <p:nvSpPr>
          <p:cNvPr id="38916" name="Rectangle 3">
            <a:extLst>
              <a:ext uri="{FF2B5EF4-FFF2-40B4-BE49-F238E27FC236}">
                <a16:creationId xmlns:a16="http://schemas.microsoft.com/office/drawing/2014/main" id="{AF22FC43-8E20-424E-90D3-6BBA9A35EB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Missing (unmatched) key values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a:extLst>
              <a:ext uri="{FF2B5EF4-FFF2-40B4-BE49-F238E27FC236}">
                <a16:creationId xmlns:a16="http://schemas.microsoft.com/office/drawing/2014/main" id="{FB2BB8A9-2E21-4C05-AC38-1C988398DA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F1AEE65-C399-423D-A5B3-5EFF577C45EE}" type="slidenum">
              <a:rPr lang="en-US" altLang="en-US" sz="1200" smtClean="0">
                <a:latin typeface="Tahoma" panose="020B0604030504040204" pitchFamily="34" charset="0"/>
              </a:rPr>
              <a:pPr/>
              <a:t>27</a:t>
            </a:fld>
            <a:endParaRPr lang="en-US" altLang="en-US" sz="1200">
              <a:latin typeface="Tahoma" panose="020B0604030504040204" pitchFamily="34" charset="0"/>
            </a:endParaRPr>
          </a:p>
        </p:txBody>
      </p:sp>
      <p:sp>
        <p:nvSpPr>
          <p:cNvPr id="40963" name="Rectangle 2">
            <a:extLst>
              <a:ext uri="{FF2B5EF4-FFF2-40B4-BE49-F238E27FC236}">
                <a16:creationId xmlns:a16="http://schemas.microsoft.com/office/drawing/2014/main" id="{B1EAC75E-F857-413A-8695-E5CBB4AB0183}"/>
              </a:ext>
            </a:extLst>
          </p:cNvPr>
          <p:cNvSpPr>
            <a:spLocks noGrp="1" noRot="1" noChangeAspect="1" noChangeArrowheads="1" noTextEdit="1"/>
          </p:cNvSpPr>
          <p:nvPr>
            <p:ph type="sldImg"/>
          </p:nvPr>
        </p:nvSpPr>
        <p:spPr>
          <a:xfrm>
            <a:off x="381000" y="685800"/>
            <a:ext cx="6096000" cy="3429000"/>
          </a:xfrm>
          <a:ln cap="flat"/>
        </p:spPr>
      </p:sp>
      <p:sp>
        <p:nvSpPr>
          <p:cNvPr id="40964" name="Rectangle 3">
            <a:extLst>
              <a:ext uri="{FF2B5EF4-FFF2-40B4-BE49-F238E27FC236}">
                <a16:creationId xmlns:a16="http://schemas.microsoft.com/office/drawing/2014/main" id="{15142442-CA61-4DBA-97B3-3D7CEB2748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Missing (unmatched) key values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2ABCBE34-D390-4F76-BAB9-AC142E1215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B2F3D9D-356B-4D03-BB7E-03EFC844E820}" type="slidenum">
              <a:rPr lang="en-US" altLang="en-US" sz="1200" smtClean="0">
                <a:latin typeface="Tahoma" panose="020B0604030504040204" pitchFamily="34" charset="0"/>
              </a:rPr>
              <a:pPr/>
              <a:t>28</a:t>
            </a:fld>
            <a:endParaRPr lang="en-US" altLang="en-US" sz="1200">
              <a:latin typeface="Tahoma" panose="020B0604030504040204" pitchFamily="34" charset="0"/>
            </a:endParaRPr>
          </a:p>
        </p:txBody>
      </p:sp>
      <p:sp>
        <p:nvSpPr>
          <p:cNvPr id="43011" name="Rectangle 2">
            <a:extLst>
              <a:ext uri="{FF2B5EF4-FFF2-40B4-BE49-F238E27FC236}">
                <a16:creationId xmlns:a16="http://schemas.microsoft.com/office/drawing/2014/main" id="{ED5631D3-A040-42C8-8CB2-E741762B6106}"/>
              </a:ext>
            </a:extLst>
          </p:cNvPr>
          <p:cNvSpPr>
            <a:spLocks noGrp="1" noRot="1" noChangeAspect="1" noChangeArrowheads="1" noTextEdit="1"/>
          </p:cNvSpPr>
          <p:nvPr>
            <p:ph type="sldImg"/>
          </p:nvPr>
        </p:nvSpPr>
        <p:spPr>
          <a:xfrm>
            <a:off x="381000" y="685800"/>
            <a:ext cx="6096000" cy="3429000"/>
          </a:xfrm>
          <a:ln cap="flat"/>
        </p:spPr>
      </p:sp>
      <p:sp>
        <p:nvSpPr>
          <p:cNvPr id="43012" name="Rectangle 3">
            <a:extLst>
              <a:ext uri="{FF2B5EF4-FFF2-40B4-BE49-F238E27FC236}">
                <a16:creationId xmlns:a16="http://schemas.microsoft.com/office/drawing/2014/main" id="{4FBAA84D-8A9B-47F4-8239-BDA81B8CD7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Missing (unmatched) key values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84556F1D-4DC7-4CB7-8334-D4FB620C95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E507EFB-1A67-499A-BDC5-14D9BDEDFF54}" type="slidenum">
              <a:rPr lang="en-US" altLang="en-US" sz="1200" smtClean="0">
                <a:latin typeface="Tahoma" panose="020B0604030504040204" pitchFamily="34" charset="0"/>
              </a:rPr>
              <a:pPr/>
              <a:t>29</a:t>
            </a:fld>
            <a:endParaRPr lang="en-US" altLang="en-US" sz="1200">
              <a:latin typeface="Tahoma" panose="020B0604030504040204" pitchFamily="34" charset="0"/>
            </a:endParaRPr>
          </a:p>
        </p:txBody>
      </p:sp>
      <p:sp>
        <p:nvSpPr>
          <p:cNvPr id="45059" name="Rectangle 2">
            <a:extLst>
              <a:ext uri="{FF2B5EF4-FFF2-40B4-BE49-F238E27FC236}">
                <a16:creationId xmlns:a16="http://schemas.microsoft.com/office/drawing/2014/main" id="{56933D64-C275-470B-9B0E-D13A6CED82C6}"/>
              </a:ext>
            </a:extLst>
          </p:cNvPr>
          <p:cNvSpPr>
            <a:spLocks noGrp="1" noRot="1" noChangeAspect="1" noChangeArrowheads="1" noTextEdit="1"/>
          </p:cNvSpPr>
          <p:nvPr>
            <p:ph type="sldImg"/>
          </p:nvPr>
        </p:nvSpPr>
        <p:spPr>
          <a:xfrm>
            <a:off x="381000" y="685800"/>
            <a:ext cx="6096000" cy="3429000"/>
          </a:xfrm>
          <a:ln cap="flat"/>
        </p:spPr>
      </p:sp>
      <p:sp>
        <p:nvSpPr>
          <p:cNvPr id="45060" name="Rectangle 3">
            <a:extLst>
              <a:ext uri="{FF2B5EF4-FFF2-40B4-BE49-F238E27FC236}">
                <a16:creationId xmlns:a16="http://schemas.microsoft.com/office/drawing/2014/main" id="{9AD7A5BF-EF58-41B8-90AE-F732FC69F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Missing (unmatched) key values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27654DDE-5E58-40E8-9F9F-CBF3EEEC9E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703C380-C24E-4F64-A52D-F8951EA850B5}" type="slidenum">
              <a:rPr lang="en-US" altLang="en-US" sz="1200" smtClean="0">
                <a:latin typeface="Tahoma" panose="020B0604030504040204" pitchFamily="34" charset="0"/>
              </a:rPr>
              <a:pPr/>
              <a:t>30</a:t>
            </a:fld>
            <a:endParaRPr lang="en-US" altLang="en-US" sz="1200">
              <a:latin typeface="Tahoma" panose="020B0604030504040204" pitchFamily="34" charset="0"/>
            </a:endParaRPr>
          </a:p>
        </p:txBody>
      </p:sp>
      <p:sp>
        <p:nvSpPr>
          <p:cNvPr id="47107" name="Rectangle 2">
            <a:extLst>
              <a:ext uri="{FF2B5EF4-FFF2-40B4-BE49-F238E27FC236}">
                <a16:creationId xmlns:a16="http://schemas.microsoft.com/office/drawing/2014/main" id="{D421F525-8410-4DBA-B3DA-60AC8775E3AE}"/>
              </a:ext>
            </a:extLst>
          </p:cNvPr>
          <p:cNvSpPr>
            <a:spLocks noGrp="1" noRot="1" noChangeAspect="1" noChangeArrowheads="1" noTextEdit="1"/>
          </p:cNvSpPr>
          <p:nvPr>
            <p:ph type="sldImg"/>
          </p:nvPr>
        </p:nvSpPr>
        <p:spPr>
          <a:xfrm>
            <a:off x="381000" y="685800"/>
            <a:ext cx="6096000" cy="3429000"/>
          </a:xfrm>
          <a:ln cap="flat"/>
        </p:spPr>
      </p:sp>
      <p:sp>
        <p:nvSpPr>
          <p:cNvPr id="47108" name="Rectangle 3">
            <a:extLst>
              <a:ext uri="{FF2B5EF4-FFF2-40B4-BE49-F238E27FC236}">
                <a16:creationId xmlns:a16="http://schemas.microsoft.com/office/drawing/2014/main" id="{4D7C772D-F1A6-463F-AA3D-33B0DD987E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Missing (unmatched) key values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3EC6A6EA-FABE-48A8-B3E1-19EA6B621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593DF2-C5B4-41C3-BAE6-027E4D828D28}" type="slidenum">
              <a:rPr lang="en-US" altLang="en-US" sz="1200" smtClean="0">
                <a:latin typeface="Tahoma" panose="020B0604030504040204" pitchFamily="34" charset="0"/>
              </a:rPr>
              <a:pPr/>
              <a:t>31</a:t>
            </a:fld>
            <a:endParaRPr lang="en-US" altLang="en-US" sz="1200">
              <a:latin typeface="Tahoma" panose="020B0604030504040204" pitchFamily="34" charset="0"/>
            </a:endParaRPr>
          </a:p>
        </p:txBody>
      </p:sp>
      <p:sp>
        <p:nvSpPr>
          <p:cNvPr id="49155" name="Rectangle 2">
            <a:extLst>
              <a:ext uri="{FF2B5EF4-FFF2-40B4-BE49-F238E27FC236}">
                <a16:creationId xmlns:a16="http://schemas.microsoft.com/office/drawing/2014/main" id="{3AD6F9BC-97FC-4B6D-B8A9-4D90967CCC78}"/>
              </a:ext>
            </a:extLst>
          </p:cNvPr>
          <p:cNvSpPr>
            <a:spLocks noGrp="1" noRot="1" noChangeAspect="1" noChangeArrowheads="1" noTextEdit="1"/>
          </p:cNvSpPr>
          <p:nvPr>
            <p:ph type="sldImg"/>
          </p:nvPr>
        </p:nvSpPr>
        <p:spPr>
          <a:xfrm>
            <a:off x="381000" y="685800"/>
            <a:ext cx="6096000" cy="3429000"/>
          </a:xfrm>
          <a:ln cap="flat"/>
        </p:spPr>
      </p:sp>
      <p:sp>
        <p:nvSpPr>
          <p:cNvPr id="49156" name="Rectangle 3">
            <a:extLst>
              <a:ext uri="{FF2B5EF4-FFF2-40B4-BE49-F238E27FC236}">
                <a16:creationId xmlns:a16="http://schemas.microsoft.com/office/drawing/2014/main" id="{D641796C-2CC3-43D4-8B8B-DA7A7597AB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Missing (unmatched) key values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a:extLst>
              <a:ext uri="{FF2B5EF4-FFF2-40B4-BE49-F238E27FC236}">
                <a16:creationId xmlns:a16="http://schemas.microsoft.com/office/drawing/2014/main" id="{876E9A01-9EB2-4905-8EA4-989636DDCE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DFA2931-8F97-4738-A24C-44AD585091D8}" type="slidenum">
              <a:rPr lang="en-US" altLang="en-US" sz="1200" smtClean="0">
                <a:latin typeface="Tahoma" panose="020B0604030504040204" pitchFamily="34" charset="0"/>
              </a:rPr>
              <a:pPr/>
              <a:t>32</a:t>
            </a:fld>
            <a:endParaRPr lang="en-US" altLang="en-US" sz="1200">
              <a:latin typeface="Tahoma" panose="020B0604030504040204" pitchFamily="34" charset="0"/>
            </a:endParaRPr>
          </a:p>
        </p:txBody>
      </p:sp>
      <p:sp>
        <p:nvSpPr>
          <p:cNvPr id="51203" name="Rectangle 2">
            <a:extLst>
              <a:ext uri="{FF2B5EF4-FFF2-40B4-BE49-F238E27FC236}">
                <a16:creationId xmlns:a16="http://schemas.microsoft.com/office/drawing/2014/main" id="{50F8E0E3-BBB5-460C-ABF9-F67C5BDBDC16}"/>
              </a:ext>
            </a:extLst>
          </p:cNvPr>
          <p:cNvSpPr>
            <a:spLocks noGrp="1" noRot="1" noChangeAspect="1" noChangeArrowheads="1" noTextEdit="1"/>
          </p:cNvSpPr>
          <p:nvPr>
            <p:ph type="sldImg"/>
          </p:nvPr>
        </p:nvSpPr>
        <p:spPr>
          <a:xfrm>
            <a:off x="381000" y="685800"/>
            <a:ext cx="6096000" cy="3429000"/>
          </a:xfrm>
          <a:ln cap="flat"/>
        </p:spPr>
      </p:sp>
      <p:sp>
        <p:nvSpPr>
          <p:cNvPr id="51204" name="Rectangle 3">
            <a:extLst>
              <a:ext uri="{FF2B5EF4-FFF2-40B4-BE49-F238E27FC236}">
                <a16:creationId xmlns:a16="http://schemas.microsoft.com/office/drawing/2014/main" id="{FBFD25A1-AF13-4C9F-8C94-6CDF961656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Missing (unmatched) key values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0885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12C283B-35DE-490D-9785-E1083E5A8A2B}"/>
              </a:ext>
            </a:extLst>
          </p:cNvPr>
          <p:cNvSpPr>
            <a:spLocks noGrp="1" noRot="1" noChangeAspect="1" noChangeArrowheads="1" noTextEdit="1"/>
          </p:cNvSpPr>
          <p:nvPr>
            <p:ph type="sldImg"/>
          </p:nvPr>
        </p:nvSpPr>
        <p:spPr>
          <a:xfrm>
            <a:off x="393700" y="692150"/>
            <a:ext cx="6070600" cy="3416300"/>
          </a:xfrm>
          <a:ln cap="flat"/>
        </p:spPr>
      </p:sp>
      <p:sp>
        <p:nvSpPr>
          <p:cNvPr id="69635" name="Rectangle 3">
            <a:extLst>
              <a:ext uri="{FF2B5EF4-FFF2-40B4-BE49-F238E27FC236}">
                <a16:creationId xmlns:a16="http://schemas.microsoft.com/office/drawing/2014/main" id="{D4D443FA-022F-460B-B8AC-F7610D9852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Book Antiqua" panose="0204060205030503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“ANY” == “SOME”</a:t>
            </a:r>
          </a:p>
          <a:p>
            <a:pPr>
              <a:defRPr>
                <a:solidFill>
                  <a:srgbClr val="FF2600"/>
                </a:solidFill>
              </a:defRPr>
            </a:pPr>
            <a:r>
              <a:t>Independent (NOT correlated) query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112F74BD-9DD4-4E99-ACF5-9D312DF50212}"/>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71683" name="Rectangle 3">
            <a:extLst>
              <a:ext uri="{FF2B5EF4-FFF2-40B4-BE49-F238E27FC236}">
                <a16:creationId xmlns:a16="http://schemas.microsoft.com/office/drawing/2014/main" id="{14A02951-11B0-4402-9F30-C0BACAC230C0}"/>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000" i="1">
                <a:latin typeface="Times New Roman" panose="02020603050405020304" pitchFamily="18" charset="0"/>
              </a:rPr>
              <a:t>9</a:t>
            </a:r>
          </a:p>
        </p:txBody>
      </p:sp>
      <p:sp>
        <p:nvSpPr>
          <p:cNvPr id="71684" name="Rectangle 4">
            <a:extLst>
              <a:ext uri="{FF2B5EF4-FFF2-40B4-BE49-F238E27FC236}">
                <a16:creationId xmlns:a16="http://schemas.microsoft.com/office/drawing/2014/main" id="{D0FDB68A-BDE6-4E13-83EF-8725C2B571DD}"/>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71685" name="Rectangle 5">
            <a:extLst>
              <a:ext uri="{FF2B5EF4-FFF2-40B4-BE49-F238E27FC236}">
                <a16:creationId xmlns:a16="http://schemas.microsoft.com/office/drawing/2014/main" id="{680E03BA-D547-4DDD-A20E-71B8ADB102EA}"/>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71686" name="Rectangle 6">
            <a:extLst>
              <a:ext uri="{FF2B5EF4-FFF2-40B4-BE49-F238E27FC236}">
                <a16:creationId xmlns:a16="http://schemas.microsoft.com/office/drawing/2014/main" id="{3B8ACC3F-45F6-4AD3-955C-BDE7C064BEB8}"/>
              </a:ext>
            </a:extLst>
          </p:cNvPr>
          <p:cNvSpPr>
            <a:spLocks noGrp="1" noRot="1" noChangeAspect="1" noChangeArrowheads="1" noTextEdit="1"/>
          </p:cNvSpPr>
          <p:nvPr>
            <p:ph type="sldImg"/>
          </p:nvPr>
        </p:nvSpPr>
        <p:spPr>
          <a:xfrm>
            <a:off x="393700" y="692150"/>
            <a:ext cx="6070600" cy="3416300"/>
          </a:xfrm>
          <a:ln cap="flat"/>
        </p:spPr>
      </p:sp>
      <p:sp>
        <p:nvSpPr>
          <p:cNvPr id="71687" name="Rectangle 7">
            <a:extLst>
              <a:ext uri="{FF2B5EF4-FFF2-40B4-BE49-F238E27FC236}">
                <a16:creationId xmlns:a16="http://schemas.microsoft.com/office/drawing/2014/main" id="{C74F199F-6968-492C-8F64-567E18D82935}"/>
              </a:ext>
            </a:extLst>
          </p:cNvPr>
          <p:cNvSpPr>
            <a:spLocks noGrp="1" noChangeArrowheads="1"/>
          </p:cNvSpPr>
          <p:nvPr>
            <p:ph type="body" idx="1"/>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63" tIns="46038" rIns="93663" bIns="46038"/>
          <a:lstStyle/>
          <a:p>
            <a:pPr defTabSz="936625"/>
            <a:endParaRPr lang="en-US" altLang="en-US">
              <a:latin typeface="Book Antiqua" panose="0204060205030503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pPr defTabSz="647700">
              <a:defRPr sz="1800">
                <a:latin typeface="Helvetica"/>
                <a:ea typeface="Helvetica"/>
                <a:cs typeface="Helvetica"/>
                <a:sym typeface="Helvetica"/>
              </a:defRPr>
            </a:pPr>
            <a:r>
              <a:t>#RESUME Feb 18, 2016 Section 001</a:t>
            </a:r>
          </a:p>
          <a:p>
            <a:pPr defTabSz="647700">
              <a:defRPr sz="1800">
                <a:solidFill>
                  <a:srgbClr val="FF2600"/>
                </a:solidFill>
                <a:latin typeface="Helvetica"/>
                <a:ea typeface="Helvetica"/>
                <a:cs typeface="Helvetica"/>
                <a:sym typeface="Helvetica"/>
              </a:defRPr>
            </a:pPr>
            <a:endParaRPr/>
          </a:p>
          <a:p>
            <a:pPr defTabSz="647700">
              <a:defRPr sz="1800">
                <a:solidFill>
                  <a:srgbClr val="FF2600"/>
                </a:solidFill>
                <a:latin typeface="Helvetica"/>
                <a:ea typeface="Helvetica"/>
                <a:cs typeface="Helvetica"/>
                <a:sym typeface="Helvetica"/>
              </a:defRPr>
            </a:pPr>
            <a:r>
              <a:t>Domain arity and type must match Range</a:t>
            </a:r>
          </a:p>
          <a:p>
            <a:pPr defTabSz="647700">
              <a:defRPr sz="1800">
                <a:latin typeface="Consolas"/>
                <a:ea typeface="Consolas"/>
                <a:cs typeface="Consolas"/>
                <a:sym typeface="Consolas"/>
              </a:defRPr>
            </a:pPr>
            <a:r>
              <a:t>SELECT DISTINCT Pnumber</a:t>
            </a:r>
          </a:p>
          <a:p>
            <a:pPr defTabSz="647700">
              <a:defRPr sz="1800">
                <a:latin typeface="Consolas"/>
                <a:ea typeface="Consolas"/>
                <a:cs typeface="Consolas"/>
                <a:sym typeface="Consolas"/>
              </a:defRPr>
            </a:pPr>
            <a:r>
              <a:t>FROM Project</a:t>
            </a:r>
          </a:p>
          <a:p>
            <a:pPr defTabSz="647700">
              <a:defRPr sz="1800">
                <a:latin typeface="Consolas"/>
                <a:ea typeface="Consolas"/>
                <a:cs typeface="Consolas"/>
                <a:sym typeface="Consolas"/>
              </a:defRPr>
            </a:pPr>
            <a:r>
              <a:t>WHERE Pnumber IN</a:t>
            </a:r>
          </a:p>
          <a:p>
            <a:pPr defTabSz="647700">
              <a:defRPr sz="1800">
                <a:latin typeface="Consolas"/>
                <a:ea typeface="Consolas"/>
                <a:cs typeface="Consolas"/>
                <a:sym typeface="Consolas"/>
              </a:defRPr>
            </a:pPr>
            <a:r>
              <a:t>	(SELECT Pnumber</a:t>
            </a:r>
          </a:p>
          <a:p>
            <a:pPr defTabSz="647700">
              <a:defRPr sz="1800">
                <a:latin typeface="Consolas"/>
                <a:ea typeface="Consolas"/>
                <a:cs typeface="Consolas"/>
                <a:sym typeface="Consolas"/>
              </a:defRPr>
            </a:pPr>
            <a:r>
              <a:t>	 FROM	 Project, Department, Employee</a:t>
            </a:r>
          </a:p>
          <a:p>
            <a:pPr defTabSz="647700">
              <a:defRPr sz="1800">
                <a:latin typeface="Consolas"/>
                <a:ea typeface="Consolas"/>
                <a:cs typeface="Consolas"/>
                <a:sym typeface="Consolas"/>
              </a:defRPr>
            </a:pPr>
            <a:r>
              <a:t>	 WHERE Dnum=Dnumber AND mgrssn=ssn AND Lname = 'Wong')</a:t>
            </a:r>
          </a:p>
          <a:p>
            <a:pPr defTabSz="647700">
              <a:defRPr sz="1800">
                <a:latin typeface="Consolas"/>
                <a:ea typeface="Consolas"/>
                <a:cs typeface="Consolas"/>
                <a:sym typeface="Consolas"/>
              </a:defRPr>
            </a:pPr>
            <a:r>
              <a:t>	OR Pnumber IN</a:t>
            </a:r>
          </a:p>
          <a:p>
            <a:pPr defTabSz="647700">
              <a:defRPr sz="1800">
                <a:latin typeface="Consolas"/>
                <a:ea typeface="Consolas"/>
                <a:cs typeface="Consolas"/>
                <a:sym typeface="Consolas"/>
              </a:defRPr>
            </a:pPr>
            <a:r>
              <a:t>	(SELECT Pno</a:t>
            </a:r>
          </a:p>
          <a:p>
            <a:pPr defTabSz="647700">
              <a:defRPr sz="1800">
                <a:latin typeface="Consolas"/>
                <a:ea typeface="Consolas"/>
                <a:cs typeface="Consolas"/>
                <a:sym typeface="Consolas"/>
              </a:defRPr>
            </a:pPr>
            <a:r>
              <a:t>	 FROM Works_on, Employee</a:t>
            </a:r>
          </a:p>
          <a:p>
            <a:pPr defTabSz="647700">
              <a:defRPr sz="1800">
                <a:latin typeface="Consolas"/>
                <a:ea typeface="Consolas"/>
                <a:cs typeface="Consolas"/>
                <a:sym typeface="Consolas"/>
              </a:defRPr>
            </a:pPr>
            <a:r>
              <a:t>	 WHERE Essn=Ssn AND Lname = 'Wong');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marL="304800" indent="-304800" defTabSz="647700">
              <a:buSzPct val="125000"/>
              <a:buChar char="•"/>
              <a:defRPr>
                <a:latin typeface="Helvetica"/>
                <a:ea typeface="Helvetica"/>
                <a:cs typeface="Helvetica"/>
                <a:sym typeface="Helvetica"/>
              </a:defRPr>
            </a:pPr>
            <a:r>
              <a:t>For each EMPLOYEE tuple, evaluate the nested query, which retrieves the Essn values for all DEPENDENT tuples with the same sex and name as that EMPLOYEE tuple; </a:t>
            </a:r>
          </a:p>
          <a:p>
            <a:pPr marL="304800" indent="-304800" defTabSz="647700">
              <a:buSzPct val="125000"/>
              <a:buChar char="•"/>
              <a:defRPr>
                <a:latin typeface="Helvetica"/>
                <a:ea typeface="Helvetica"/>
                <a:cs typeface="Helvetica"/>
                <a:sym typeface="Helvetica"/>
              </a:defRPr>
            </a:pPr>
            <a:r>
              <a:t>if the Ssn value of the EMPLOYEE tuple is in the result of the nested query, then select that EMPLOYEE tuple.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noRot="1" noChangeAspect="1"/>
          </p:cNvSpPr>
          <p:nvPr>
            <p:ph type="sldImg"/>
          </p:nvPr>
        </p:nvSpPr>
        <p:spPr>
          <a:xfrm>
            <a:off x="381000" y="685800"/>
            <a:ext cx="6096000" cy="3429000"/>
          </a:xfrm>
          <a:prstGeom prst="rect">
            <a:avLst/>
          </a:prstGeom>
        </p:spPr>
        <p:txBody>
          <a:bodyPr/>
          <a:lstStyle/>
          <a:p>
            <a:endParaRPr/>
          </a:p>
        </p:txBody>
      </p:sp>
      <p:sp>
        <p:nvSpPr>
          <p:cNvPr id="350" name="Shape 350"/>
          <p:cNvSpPr>
            <a:spLocks noGrp="1"/>
          </p:cNvSpPr>
          <p:nvPr>
            <p:ph type="body" sz="quarter" idx="1"/>
          </p:nvPr>
        </p:nvSpPr>
        <p:spPr>
          <a:prstGeom prst="rect">
            <a:avLst/>
          </a:prstGeom>
        </p:spPr>
        <p:txBody>
          <a:bodyPr/>
          <a:lstStyle>
            <a:lvl1pPr defTabSz="647700">
              <a:defRPr sz="1800">
                <a:latin typeface="Helvetica"/>
                <a:ea typeface="Helvetica"/>
                <a:cs typeface="Helvetica"/>
                <a:sym typeface="Helvetica"/>
              </a:defRPr>
            </a:lvl1pPr>
          </a:lstStyle>
          <a:p>
            <a:r>
              <a:t>Inner query vs. Outer query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xfrm>
            <a:off x="381000" y="685800"/>
            <a:ext cx="6096000" cy="3429000"/>
          </a:xfrm>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lvl1pPr defTabSz="647700">
              <a:defRPr sz="1600">
                <a:latin typeface="Helvetica"/>
                <a:ea typeface="Helvetica"/>
                <a:cs typeface="Helvetica"/>
                <a:sym typeface="Helvetica"/>
              </a:defRPr>
            </a:lvl1pPr>
          </a:lstStyle>
          <a:p>
            <a:r>
              <a:t>UNIQUE is different than DISTINCT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lvl1pPr defTabSz="647700">
              <a:defRPr sz="1600">
                <a:latin typeface="Helvetica"/>
                <a:ea typeface="Helvetica"/>
                <a:cs typeface="Helvetica"/>
                <a:sym typeface="Helvetica"/>
              </a:defRPr>
            </a:lvl1pPr>
          </a:lstStyle>
          <a:p>
            <a:r>
              <a:t>UNIQUE is different than DISTINCT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xfrm>
            <a:off x="381000" y="685800"/>
            <a:ext cx="6096000" cy="3429000"/>
          </a:xfrm>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pPr defTabSz="647700">
              <a:defRPr sz="1600">
                <a:latin typeface="Menlo Regular"/>
                <a:ea typeface="Menlo Regular"/>
                <a:cs typeface="Menlo Regular"/>
                <a:sym typeface="Menlo Regular"/>
              </a:defRPr>
            </a:pPr>
            <a:r>
              <a:rPr>
                <a:latin typeface="Helvetica"/>
                <a:ea typeface="Helvetica"/>
                <a:cs typeface="Helvetica"/>
                <a:sym typeface="Helvetica"/>
              </a:rPr>
              <a:t>FIXME: Info exists on earlier slide </a:t>
            </a:r>
          </a:p>
          <a:p>
            <a:pPr defTabSz="647700">
              <a:defRPr sz="1600">
                <a:latin typeface="Menlo Regular"/>
                <a:ea typeface="Menlo Regular"/>
                <a:cs typeface="Menlo Regular"/>
                <a:sym typeface="Menlo Regular"/>
              </a:defRPr>
            </a:pPr>
            <a:endParaRPr>
              <a:latin typeface="Helvetica"/>
              <a:ea typeface="Helvetica"/>
              <a:cs typeface="Helvetica"/>
              <a:sym typeface="Helvetica"/>
            </a:endParaRPr>
          </a:p>
          <a:p>
            <a:pPr defTabSz="647700">
              <a:defRPr sz="1800">
                <a:latin typeface="Menlo Regular"/>
                <a:ea typeface="Menlo Regular"/>
                <a:cs typeface="Menlo Regular"/>
                <a:sym typeface="Menlo Regular"/>
              </a:defRPr>
            </a:pPr>
            <a:r>
              <a:rPr b="1"/>
              <a:t>SELECT</a:t>
            </a:r>
            <a:r>
              <a:t> E.Lname </a:t>
            </a:r>
            <a:r>
              <a:rPr b="1"/>
              <a:t>AS</a:t>
            </a:r>
            <a:r>
              <a:t> Employee_name, S.Lname </a:t>
            </a:r>
            <a:r>
              <a:rPr b="1"/>
              <a:t>AS</a:t>
            </a:r>
            <a:r>
              <a:t> Supervisor_name</a:t>
            </a:r>
          </a:p>
          <a:p>
            <a:pPr defTabSz="647700">
              <a:defRPr sz="1800">
                <a:latin typeface="Menlo Regular"/>
                <a:ea typeface="Menlo Regular"/>
                <a:cs typeface="Menlo Regular"/>
                <a:sym typeface="Menlo Regular"/>
              </a:defRPr>
            </a:pPr>
            <a:r>
              <a:rPr b="1"/>
              <a:t>FROM</a:t>
            </a:r>
            <a:r>
              <a:t> Employee </a:t>
            </a:r>
            <a:r>
              <a:rPr b="1"/>
              <a:t>AS</a:t>
            </a:r>
            <a:r>
              <a:t> E, Employee </a:t>
            </a:r>
            <a:r>
              <a:rPr b="1"/>
              <a:t>AS</a:t>
            </a:r>
            <a:r>
              <a:t> S</a:t>
            </a:r>
          </a:p>
          <a:p>
            <a:pPr defTabSz="647700">
              <a:defRPr sz="1800">
                <a:latin typeface="Menlo Regular"/>
                <a:ea typeface="Menlo Regular"/>
                <a:cs typeface="Menlo Regular"/>
                <a:sym typeface="Menlo Regular"/>
              </a:defRPr>
            </a:pPr>
            <a:r>
              <a:rPr b="1"/>
              <a:t>WHERE</a:t>
            </a:r>
            <a:r>
              <a:t> E.Superssn = S.Ssn;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1150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amp; Subtitle">
    <p:spTree>
      <p:nvGrpSpPr>
        <p:cNvPr id="1" name=""/>
        <p:cNvGrpSpPr/>
        <p:nvPr/>
      </p:nvGrpSpPr>
      <p:grpSpPr>
        <a:xfrm>
          <a:off x="0" y="0"/>
          <a:ext cx="0" cy="0"/>
          <a:chOff x="0" y="0"/>
          <a:chExt cx="0" cy="0"/>
        </a:xfrm>
      </p:grpSpPr>
      <p:sp>
        <p:nvSpPr>
          <p:cNvPr id="13" name="Line"/>
          <p:cNvSpPr/>
          <p:nvPr/>
        </p:nvSpPr>
        <p:spPr>
          <a:xfrm>
            <a:off x="753070" y="7704984"/>
            <a:ext cx="22860001" cy="107"/>
          </a:xfrm>
          <a:prstGeom prst="line">
            <a:avLst/>
          </a:prstGeom>
          <a:ln w="12700">
            <a:solidFill>
              <a:srgbClr val="191B92"/>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 name="Title Text"/>
          <p:cNvSpPr txBox="1">
            <a:spLocks noGrp="1"/>
          </p:cNvSpPr>
          <p:nvPr>
            <p:ph type="title"/>
          </p:nvPr>
        </p:nvSpPr>
        <p:spPr>
          <a:xfrm>
            <a:off x="753070" y="4903289"/>
            <a:ext cx="22860001" cy="2768204"/>
          </a:xfrm>
          <a:prstGeom prst="rect">
            <a:avLst/>
          </a:prstGeom>
        </p:spPr>
        <p:txBody>
          <a:bodyPr anchor="b"/>
          <a:lstStyle>
            <a:lvl1pPr algn="l">
              <a:defRPr b="0">
                <a:solidFill>
                  <a:srgbClr val="000000"/>
                </a:solidFill>
              </a:defRPr>
            </a:lvl1pPr>
          </a:lstStyle>
          <a:p>
            <a:r>
              <a:t>Title Text</a:t>
            </a:r>
          </a:p>
        </p:txBody>
      </p:sp>
      <p:sp>
        <p:nvSpPr>
          <p:cNvPr id="15" name="Body Level One…"/>
          <p:cNvSpPr txBox="1">
            <a:spLocks noGrp="1"/>
          </p:cNvSpPr>
          <p:nvPr>
            <p:ph type="body" sz="half" idx="1"/>
          </p:nvPr>
        </p:nvSpPr>
        <p:spPr>
          <a:xfrm>
            <a:off x="1221815" y="7704984"/>
            <a:ext cx="21590001" cy="3432870"/>
          </a:xfrm>
          <a:prstGeom prst="rect">
            <a:avLst/>
          </a:prstGeom>
        </p:spPr>
        <p:txBody>
          <a:bodyPr/>
          <a:lstStyle>
            <a:lvl1pPr marL="0" indent="0" algn="r">
              <a:spcBef>
                <a:spcPts val="0"/>
              </a:spcBef>
              <a:buClrTx/>
              <a:buSzTx/>
              <a:buNone/>
              <a:defRPr sz="5000">
                <a:solidFill>
                  <a:srgbClr val="011993"/>
                </a:solidFill>
                <a:latin typeface="+mj-lt"/>
                <a:ea typeface="+mj-ea"/>
                <a:cs typeface="+mj-cs"/>
                <a:sym typeface="Verdana"/>
              </a:defRPr>
            </a:lvl1pPr>
            <a:lvl2pPr marL="0" indent="0" algn="r">
              <a:spcBef>
                <a:spcPts val="0"/>
              </a:spcBef>
              <a:buClrTx/>
              <a:buSzTx/>
              <a:buNone/>
              <a:defRPr sz="4400">
                <a:solidFill>
                  <a:srgbClr val="011993"/>
                </a:solidFill>
                <a:latin typeface="+mj-lt"/>
                <a:ea typeface="+mj-ea"/>
                <a:cs typeface="+mj-cs"/>
                <a:sym typeface="Verdana"/>
              </a:defRPr>
            </a:lvl2pPr>
            <a:lvl3pPr marL="0" indent="0" algn="r">
              <a:spcBef>
                <a:spcPts val="0"/>
              </a:spcBef>
              <a:buClrTx/>
              <a:buSzTx/>
              <a:buNone/>
              <a:defRPr sz="3800">
                <a:solidFill>
                  <a:srgbClr val="011993"/>
                </a:solidFill>
                <a:latin typeface="+mj-lt"/>
                <a:ea typeface="+mj-ea"/>
                <a:cs typeface="+mj-cs"/>
                <a:sym typeface="Verdana"/>
              </a:defRPr>
            </a:lvl3pPr>
            <a:lvl4pPr marL="0" indent="0" algn="r">
              <a:spcBef>
                <a:spcPts val="0"/>
              </a:spcBef>
              <a:buClrTx/>
              <a:buSzTx/>
              <a:buNone/>
              <a:defRPr sz="3200">
                <a:solidFill>
                  <a:srgbClr val="011993"/>
                </a:solidFill>
                <a:latin typeface="+mj-lt"/>
                <a:ea typeface="+mj-ea"/>
                <a:cs typeface="+mj-cs"/>
                <a:sym typeface="Verdana"/>
              </a:defRPr>
            </a:lvl4pPr>
            <a:lvl5pPr marL="0" indent="0" algn="r">
              <a:spcBef>
                <a:spcPts val="0"/>
              </a:spcBef>
              <a:buClrTx/>
              <a:buSzTx/>
              <a:buNone/>
              <a:defRPr sz="2800">
                <a:solidFill>
                  <a:srgbClr val="011993"/>
                </a:solidFill>
                <a:latin typeface="+mj-lt"/>
                <a:ea typeface="+mj-ea"/>
                <a:cs typeface="+mj-cs"/>
                <a:sym typeface="Verdana"/>
              </a:defRPr>
            </a:lvl5pPr>
          </a:lstStyle>
          <a:p>
            <a:r>
              <a:t>Body Level One</a:t>
            </a:r>
          </a:p>
          <a:p>
            <a:pPr lvl="1"/>
            <a:r>
              <a:t>Body Level Two</a:t>
            </a:r>
          </a:p>
          <a:p>
            <a:pPr lvl="2"/>
            <a:r>
              <a:t>Body Level Three</a:t>
            </a:r>
          </a:p>
          <a:p>
            <a:pPr lvl="3"/>
            <a:r>
              <a:t>Body Level Four</a:t>
            </a:r>
          </a:p>
          <a:p>
            <a:pPr lvl="4"/>
            <a:r>
              <a:t>Body Level Five</a:t>
            </a:r>
          </a:p>
        </p:txBody>
      </p:sp>
      <p:pic>
        <p:nvPicPr>
          <p:cNvPr id="16" name="Image" descr="Image"/>
          <p:cNvPicPr>
            <a:picLocks noChangeAspect="1"/>
          </p:cNvPicPr>
          <p:nvPr/>
        </p:nvPicPr>
        <p:blipFill>
          <a:blip r:embed="rId2"/>
          <a:stretch>
            <a:fillRect/>
          </a:stretch>
        </p:blipFill>
        <p:spPr>
          <a:xfrm>
            <a:off x="2032000" y="495300"/>
            <a:ext cx="20320000" cy="4826000"/>
          </a:xfrm>
          <a:prstGeom prst="rect">
            <a:avLst/>
          </a:prstGeom>
          <a:ln w="12700">
            <a:miter lim="400000"/>
          </a:ln>
        </p:spPr>
      </p:pic>
      <p:sp>
        <p:nvSpPr>
          <p:cNvPr id="18" name="Slide Number"/>
          <p:cNvSpPr txBox="1">
            <a:spLocks noGrp="1"/>
          </p:cNvSpPr>
          <p:nvPr>
            <p:ph type="sldNum" sz="quarter" idx="2"/>
          </p:nvPr>
        </p:nvSpPr>
        <p:spPr>
          <a:xfrm>
            <a:off x="20300156"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bg>
      <p:bgPr>
        <a:solidFill>
          <a:srgbClr val="D6D6D6"/>
        </a:solidFill>
        <a:effectLst/>
      </p:bgPr>
    </p:bg>
    <p:spTree>
      <p:nvGrpSpPr>
        <p:cNvPr id="1" name=""/>
        <p:cNvGrpSpPr/>
        <p:nvPr/>
      </p:nvGrpSpPr>
      <p:grpSpPr>
        <a:xfrm>
          <a:off x="0" y="0"/>
          <a:ext cx="0" cy="0"/>
          <a:chOff x="0" y="0"/>
          <a:chExt cx="0" cy="0"/>
        </a:xfrm>
      </p:grpSpPr>
      <p:pic>
        <p:nvPicPr>
          <p:cNvPr id="101" name="ModernPortfolio_2-up-vh.png" descr="ModernPortfolio_2-up-vh.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02"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2 Up Portrait">
    <p:bg>
      <p:bgPr>
        <a:solidFill>
          <a:srgbClr val="D6D6D6"/>
        </a:solidFill>
        <a:effectLst/>
      </p:bgPr>
    </p:bg>
    <p:spTree>
      <p:nvGrpSpPr>
        <p:cNvPr id="1" name=""/>
        <p:cNvGrpSpPr/>
        <p:nvPr/>
      </p:nvGrpSpPr>
      <p:grpSpPr>
        <a:xfrm>
          <a:off x="0" y="0"/>
          <a:ext cx="0" cy="0"/>
          <a:chOff x="0" y="0"/>
          <a:chExt cx="0" cy="0"/>
        </a:xfrm>
      </p:grpSpPr>
      <p:pic>
        <p:nvPicPr>
          <p:cNvPr id="110" name="ModernPortfolio_2-up-v.png" descr="ModernPortfolio_2-up-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11"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3 Up Portrait">
    <p:bg>
      <p:bgPr>
        <a:solidFill>
          <a:srgbClr val="D6D6D6"/>
        </a:solidFill>
        <a:effectLst/>
      </p:bgPr>
    </p:bg>
    <p:spTree>
      <p:nvGrpSpPr>
        <p:cNvPr id="1" name=""/>
        <p:cNvGrpSpPr/>
        <p:nvPr/>
      </p:nvGrpSpPr>
      <p:grpSpPr>
        <a:xfrm>
          <a:off x="0" y="0"/>
          <a:ext cx="0" cy="0"/>
          <a:chOff x="0" y="0"/>
          <a:chExt cx="0" cy="0"/>
        </a:xfrm>
      </p:grpSpPr>
      <p:pic>
        <p:nvPicPr>
          <p:cNvPr id="119" name="ModernPortfolio_3-up-v.png" descr="ModernPortfolio_3-up-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20"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Big">
    <p:bg>
      <p:bgPr>
        <a:solidFill>
          <a:srgbClr val="D6D6D6"/>
        </a:solidFill>
        <a:effectLst/>
      </p:bgPr>
    </p:bg>
    <p:spTree>
      <p:nvGrpSpPr>
        <p:cNvPr id="1" name=""/>
        <p:cNvGrpSpPr/>
        <p:nvPr/>
      </p:nvGrpSpPr>
      <p:grpSpPr>
        <a:xfrm>
          <a:off x="0" y="0"/>
          <a:ext cx="0" cy="0"/>
          <a:chOff x="0" y="0"/>
          <a:chExt cx="0" cy="0"/>
        </a:xfrm>
      </p:grpSpPr>
      <p:pic>
        <p:nvPicPr>
          <p:cNvPr id="128" name="ModernPortfolio_photo-big.png" descr="ModernPortfolio_photo-big.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29"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D6D6D6"/>
        </a:solidFill>
        <a:effectLst/>
      </p:bgPr>
    </p:bg>
    <p:spTree>
      <p:nvGrpSpPr>
        <p:cNvPr id="1" name=""/>
        <p:cNvGrpSpPr/>
        <p:nvPr/>
      </p:nvGrpSpPr>
      <p:grpSpPr>
        <a:xfrm>
          <a:off x="0" y="0"/>
          <a:ext cx="0" cy="0"/>
          <a:chOff x="0" y="0"/>
          <a:chExt cx="0" cy="0"/>
        </a:xfrm>
      </p:grpSpPr>
      <p:pic>
        <p:nvPicPr>
          <p:cNvPr id="137" name="ModernPortfolio_3-up.png" descr="ModernPortfolio_3-up.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38"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4 Up">
    <p:bg>
      <p:bgPr>
        <a:solidFill>
          <a:srgbClr val="D6D6D6"/>
        </a:solidFill>
        <a:effectLst/>
      </p:bgPr>
    </p:bg>
    <p:spTree>
      <p:nvGrpSpPr>
        <p:cNvPr id="1" name=""/>
        <p:cNvGrpSpPr/>
        <p:nvPr/>
      </p:nvGrpSpPr>
      <p:grpSpPr>
        <a:xfrm>
          <a:off x="0" y="0"/>
          <a:ext cx="0" cy="0"/>
          <a:chOff x="0" y="0"/>
          <a:chExt cx="0" cy="0"/>
        </a:xfrm>
      </p:grpSpPr>
      <p:pic>
        <p:nvPicPr>
          <p:cNvPr id="146" name="ModernPortfolio_4-up.png" descr="ModernPortfolio_4-up.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147"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48"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sp>
        <p:nvSpPr>
          <p:cNvPr id="155" name="Line"/>
          <p:cNvSpPr/>
          <p:nvPr/>
        </p:nvSpPr>
        <p:spPr>
          <a:xfrm>
            <a:off x="3958828" y="2768203"/>
            <a:ext cx="16466344" cy="12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6" name="Title Text"/>
          <p:cNvSpPr txBox="1">
            <a:spLocks noGrp="1"/>
          </p:cNvSpPr>
          <p:nvPr>
            <p:ph type="title"/>
          </p:nvPr>
        </p:nvSpPr>
        <p:spPr>
          <a:xfrm>
            <a:off x="3851671" y="464343"/>
            <a:ext cx="16680658" cy="1964532"/>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157" name="Body Level One…"/>
          <p:cNvSpPr txBox="1">
            <a:spLocks noGrp="1"/>
          </p:cNvSpPr>
          <p:nvPr>
            <p:ph type="body" sz="quarter" idx="1"/>
          </p:nvPr>
        </p:nvSpPr>
        <p:spPr>
          <a:xfrm>
            <a:off x="3851671" y="3268265"/>
            <a:ext cx="7143751" cy="9233298"/>
          </a:xfrm>
          <a:prstGeom prst="rect">
            <a:avLst/>
          </a:prstGeom>
        </p:spPr>
        <p:txBody>
          <a:bodyPr/>
          <a:lstStyle>
            <a:lvl1pPr marL="369276" indent="-369276">
              <a:spcBef>
                <a:spcPts val="4800"/>
              </a:spcBef>
              <a:buClrTx/>
              <a:buChar char="•"/>
              <a:defRPr sz="3600">
                <a:solidFill>
                  <a:srgbClr val="747474"/>
                </a:solidFill>
                <a:latin typeface="Helvetica Neue"/>
                <a:ea typeface="Helvetica Neue"/>
                <a:cs typeface="Helvetica Neue"/>
                <a:sym typeface="Helvetica Neue"/>
              </a:defRPr>
            </a:lvl1pPr>
            <a:lvl2pPr marL="813776" indent="-369276">
              <a:spcBef>
                <a:spcPts val="4800"/>
              </a:spcBef>
              <a:buClrTx/>
              <a:buChar char="•"/>
              <a:defRPr sz="3600">
                <a:solidFill>
                  <a:srgbClr val="747474"/>
                </a:solidFill>
                <a:latin typeface="Helvetica Neue"/>
                <a:ea typeface="Helvetica Neue"/>
                <a:cs typeface="Helvetica Neue"/>
                <a:sym typeface="Helvetica Neue"/>
              </a:defRPr>
            </a:lvl2pPr>
            <a:lvl3pPr marL="1258276" indent="-369276">
              <a:spcBef>
                <a:spcPts val="4800"/>
              </a:spcBef>
              <a:buClrTx/>
              <a:buSzPct val="100000"/>
              <a:buChar char="•"/>
              <a:defRPr sz="3600">
                <a:solidFill>
                  <a:srgbClr val="747474"/>
                </a:solidFill>
                <a:latin typeface="Helvetica Neue"/>
                <a:ea typeface="Helvetica Neue"/>
                <a:cs typeface="Helvetica Neue"/>
                <a:sym typeface="Helvetica Neue"/>
              </a:defRPr>
            </a:lvl3pPr>
            <a:lvl4pPr marL="1702776" indent="-369276">
              <a:spcBef>
                <a:spcPts val="4800"/>
              </a:spcBef>
              <a:buClrTx/>
              <a:buChar char="•"/>
              <a:defRPr sz="3600">
                <a:solidFill>
                  <a:srgbClr val="747474"/>
                </a:solidFill>
                <a:latin typeface="Helvetica Neue"/>
                <a:ea typeface="Helvetica Neue"/>
                <a:cs typeface="Helvetica Neue"/>
                <a:sym typeface="Helvetica Neue"/>
              </a:defRPr>
            </a:lvl4pPr>
            <a:lvl5pPr marL="2147276" indent="-369276">
              <a:spcBef>
                <a:spcPts val="4800"/>
              </a:spcBef>
              <a:buClrTx/>
              <a:buSzPct val="100000"/>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165" name="Line"/>
          <p:cNvSpPr/>
          <p:nvPr/>
        </p:nvSpPr>
        <p:spPr>
          <a:xfrm>
            <a:off x="3958828" y="2768203"/>
            <a:ext cx="16466344" cy="12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6" name="Title Text"/>
          <p:cNvSpPr txBox="1">
            <a:spLocks noGrp="1"/>
          </p:cNvSpPr>
          <p:nvPr>
            <p:ph type="title"/>
          </p:nvPr>
        </p:nvSpPr>
        <p:spPr>
          <a:xfrm>
            <a:off x="3851671" y="464343"/>
            <a:ext cx="16680658" cy="1964532"/>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167" name="Body Level One…"/>
          <p:cNvSpPr txBox="1">
            <a:spLocks noGrp="1"/>
          </p:cNvSpPr>
          <p:nvPr>
            <p:ph type="body" sz="quarter" idx="1"/>
          </p:nvPr>
        </p:nvSpPr>
        <p:spPr>
          <a:xfrm>
            <a:off x="14817328" y="3268265"/>
            <a:ext cx="5715001" cy="9233298"/>
          </a:xfrm>
          <a:prstGeom prst="rect">
            <a:avLst/>
          </a:prstGeom>
        </p:spPr>
        <p:txBody>
          <a:bodyPr/>
          <a:lstStyle>
            <a:lvl1pPr marL="369276" indent="-369276">
              <a:spcBef>
                <a:spcPts val="4800"/>
              </a:spcBef>
              <a:buClrTx/>
              <a:buChar char="•"/>
              <a:defRPr sz="3600">
                <a:solidFill>
                  <a:srgbClr val="747474"/>
                </a:solidFill>
                <a:latin typeface="Helvetica Neue"/>
                <a:ea typeface="Helvetica Neue"/>
                <a:cs typeface="Helvetica Neue"/>
                <a:sym typeface="Helvetica Neue"/>
              </a:defRPr>
            </a:lvl1pPr>
            <a:lvl2pPr marL="813776" indent="-369276">
              <a:spcBef>
                <a:spcPts val="4800"/>
              </a:spcBef>
              <a:buClrTx/>
              <a:buChar char="•"/>
              <a:defRPr sz="3600">
                <a:solidFill>
                  <a:srgbClr val="747474"/>
                </a:solidFill>
                <a:latin typeface="Helvetica Neue"/>
                <a:ea typeface="Helvetica Neue"/>
                <a:cs typeface="Helvetica Neue"/>
                <a:sym typeface="Helvetica Neue"/>
              </a:defRPr>
            </a:lvl2pPr>
            <a:lvl3pPr marL="1258276" indent="-369276">
              <a:spcBef>
                <a:spcPts val="4800"/>
              </a:spcBef>
              <a:buClrTx/>
              <a:buSzPct val="100000"/>
              <a:buChar char="•"/>
              <a:defRPr sz="3600">
                <a:solidFill>
                  <a:srgbClr val="747474"/>
                </a:solidFill>
                <a:latin typeface="Helvetica Neue"/>
                <a:ea typeface="Helvetica Neue"/>
                <a:cs typeface="Helvetica Neue"/>
                <a:sym typeface="Helvetica Neue"/>
              </a:defRPr>
            </a:lvl3pPr>
            <a:lvl4pPr marL="1702776" indent="-369276">
              <a:spcBef>
                <a:spcPts val="4800"/>
              </a:spcBef>
              <a:buClrTx/>
              <a:buChar char="•"/>
              <a:defRPr sz="3600">
                <a:solidFill>
                  <a:srgbClr val="747474"/>
                </a:solidFill>
                <a:latin typeface="Helvetica Neue"/>
                <a:ea typeface="Helvetica Neue"/>
                <a:cs typeface="Helvetica Neue"/>
                <a:sym typeface="Helvetica Neue"/>
              </a:defRPr>
            </a:lvl4pPr>
            <a:lvl5pPr marL="2147276" indent="-369276">
              <a:spcBef>
                <a:spcPts val="4800"/>
              </a:spcBef>
              <a:buClrTx/>
              <a:buSzPct val="100000"/>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a:extLst>
              <a:ext uri="{FF2B5EF4-FFF2-40B4-BE49-F238E27FC236}">
                <a16:creationId xmlns:a16="http://schemas.microsoft.com/office/drawing/2014/main" id="{DCB3F6AF-AF4F-4013-B4AB-71F41AE721BF}"/>
              </a:ext>
            </a:extLst>
          </p:cNvPr>
          <p:cNvSpPr>
            <a:spLocks noGrp="1" noChangeArrowheads="1"/>
          </p:cNvSpPr>
          <p:nvPr>
            <p:ph type="sldNum" sz="quarter" idx="10"/>
          </p:nvPr>
        </p:nvSpPr>
        <p:spPr>
          <a:xfrm>
            <a:off x="10292548" y="12787312"/>
            <a:ext cx="2215349" cy="636712"/>
          </a:xfrm>
        </p:spPr>
        <p:txBody>
          <a:bodyPr/>
          <a:lstStyle>
            <a:lvl1pPr>
              <a:defRPr/>
            </a:lvl1pPr>
          </a:lstStyle>
          <a:p>
            <a:pPr>
              <a:defRPr/>
            </a:pPr>
            <a:r>
              <a:rPr lang="en-US" altLang="en-US"/>
              <a:t>Slide 7- </a:t>
            </a:r>
            <a:fld id="{BCA1ACDB-A60A-43FD-8109-1B44ED33672D}" type="slidenum">
              <a:rPr lang="en-US" altLang="en-US" smtClean="0"/>
              <a:pPr>
                <a:defRPr/>
              </a:pPr>
              <a:t>‹#›</a:t>
            </a:fld>
            <a:endParaRPr lang="en-CA" altLang="en-US"/>
          </a:p>
        </p:txBody>
      </p:sp>
    </p:spTree>
    <p:extLst>
      <p:ext uri="{BB962C8B-B14F-4D97-AF65-F5344CB8AC3E}">
        <p14:creationId xmlns:p14="http://schemas.microsoft.com/office/powerpoint/2010/main" val="224829948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3">
            <a:extLst>
              <a:ext uri="{FF2B5EF4-FFF2-40B4-BE49-F238E27FC236}">
                <a16:creationId xmlns:a16="http://schemas.microsoft.com/office/drawing/2014/main" id="{5E49A22C-3DE9-4D7D-BD2B-BEF90B5A9202}"/>
              </a:ext>
            </a:extLst>
          </p:cNvPr>
          <p:cNvSpPr>
            <a:spLocks noGrp="1" noChangeArrowheads="1"/>
          </p:cNvSpPr>
          <p:nvPr>
            <p:ph type="sldNum" sz="quarter" idx="10"/>
          </p:nvPr>
        </p:nvSpPr>
        <p:spPr>
          <a:xfrm>
            <a:off x="10292548" y="12787312"/>
            <a:ext cx="2215349" cy="636712"/>
          </a:xfrm>
          <a:ln/>
        </p:spPr>
        <p:txBody>
          <a:bodyPr/>
          <a:lstStyle>
            <a:lvl1pPr>
              <a:defRPr/>
            </a:lvl1pPr>
          </a:lstStyle>
          <a:p>
            <a:pPr>
              <a:defRPr/>
            </a:pPr>
            <a:r>
              <a:rPr lang="en-US" altLang="en-US"/>
              <a:t>Slide 1- </a:t>
            </a:r>
            <a:fld id="{6829073C-BB12-44F1-8252-E13147E3C6D2}" type="slidenum">
              <a:rPr lang="en-US" altLang="en-US" smtClean="0"/>
              <a:pPr>
                <a:defRPr/>
              </a:pPr>
              <a:t>‹#›</a:t>
            </a:fld>
            <a:endParaRPr lang="en-CA" altLang="en-US"/>
          </a:p>
        </p:txBody>
      </p:sp>
    </p:spTree>
    <p:extLst>
      <p:ext uri="{BB962C8B-B14F-4D97-AF65-F5344CB8AC3E}">
        <p14:creationId xmlns:p14="http://schemas.microsoft.com/office/powerpoint/2010/main" val="371357279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5" name="Title Text"/>
          <p:cNvSpPr txBox="1">
            <a:spLocks noGrp="1"/>
          </p:cNvSpPr>
          <p:nvPr>
            <p:ph type="title"/>
          </p:nvPr>
        </p:nvSpPr>
        <p:spPr>
          <a:prstGeom prst="rect">
            <a:avLst/>
          </a:prstGeom>
        </p:spPr>
        <p:txBody>
          <a:bodyPr/>
          <a:lstStyle/>
          <a:p>
            <a:r>
              <a:t>Title Text</a:t>
            </a:r>
          </a:p>
        </p:txBody>
      </p:sp>
      <p:sp>
        <p:nvSpPr>
          <p:cNvPr id="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Title, Text and Clip Art">
    <p:spTree>
      <p:nvGrpSpPr>
        <p:cNvPr id="1" name=""/>
        <p:cNvGrpSpPr/>
        <p:nvPr/>
      </p:nvGrpSpPr>
      <p:grpSpPr>
        <a:xfrm>
          <a:off x="0" y="0"/>
          <a:ext cx="0" cy="0"/>
          <a:chOff x="0" y="0"/>
          <a:chExt cx="0" cy="0"/>
        </a:xfrm>
      </p:grpSpPr>
      <p:grpSp>
        <p:nvGrpSpPr>
          <p:cNvPr id="5" name="Group 45">
            <a:extLst>
              <a:ext uri="{FF2B5EF4-FFF2-40B4-BE49-F238E27FC236}">
                <a16:creationId xmlns:a16="http://schemas.microsoft.com/office/drawing/2014/main" id="{D10EE3C2-6A6F-4244-BD6C-EAC6F7C4575F}"/>
              </a:ext>
            </a:extLst>
          </p:cNvPr>
          <p:cNvGrpSpPr>
            <a:grpSpLocks/>
          </p:cNvGrpSpPr>
          <p:nvPr userDrawn="1"/>
        </p:nvGrpSpPr>
        <p:grpSpPr bwMode="auto">
          <a:xfrm>
            <a:off x="23829435" y="2898776"/>
            <a:ext cx="554565" cy="10817224"/>
            <a:chOff x="5606" y="889"/>
            <a:chExt cx="154" cy="3431"/>
          </a:xfrm>
        </p:grpSpPr>
        <p:sp>
          <p:nvSpPr>
            <p:cNvPr id="6" name="Rectangle 38">
              <a:extLst>
                <a:ext uri="{FF2B5EF4-FFF2-40B4-BE49-F238E27FC236}">
                  <a16:creationId xmlns:a16="http://schemas.microsoft.com/office/drawing/2014/main" id="{022ACD23-4219-4DBC-8A7E-55AC292C73F2}"/>
                </a:ext>
              </a:extLst>
            </p:cNvPr>
            <p:cNvSpPr>
              <a:spLocks noChangeArrowheads="1"/>
            </p:cNvSpPr>
            <p:nvPr userDrawn="1"/>
          </p:nvSpPr>
          <p:spPr bwMode="gray">
            <a:xfrm flipH="1">
              <a:off x="5685" y="889"/>
              <a:ext cx="75" cy="3431"/>
            </a:xfrm>
            <a:prstGeom prst="rect">
              <a:avLst/>
            </a:prstGeom>
            <a:solidFill>
              <a:srgbClr val="677228"/>
            </a:solidFill>
            <a:ln>
              <a:noFill/>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kumimoji="1" lang="en-US" altLang="en-US" sz="6400">
                <a:latin typeface="Tahoma" panose="020B0604030504040204" pitchFamily="34" charset="0"/>
              </a:endParaRPr>
            </a:p>
          </p:txBody>
        </p:sp>
        <p:grpSp>
          <p:nvGrpSpPr>
            <p:cNvPr id="7" name="Group 44">
              <a:extLst>
                <a:ext uri="{FF2B5EF4-FFF2-40B4-BE49-F238E27FC236}">
                  <a16:creationId xmlns:a16="http://schemas.microsoft.com/office/drawing/2014/main" id="{604C7006-2572-4589-9C78-D20BD040DF06}"/>
                </a:ext>
              </a:extLst>
            </p:cNvPr>
            <p:cNvGrpSpPr>
              <a:grpSpLocks/>
            </p:cNvGrpSpPr>
            <p:nvPr userDrawn="1"/>
          </p:nvGrpSpPr>
          <p:grpSpPr bwMode="auto">
            <a:xfrm>
              <a:off x="5606" y="889"/>
              <a:ext cx="106" cy="3431"/>
              <a:chOff x="5606" y="889"/>
              <a:chExt cx="106" cy="3431"/>
            </a:xfrm>
          </p:grpSpPr>
          <p:sp>
            <p:nvSpPr>
              <p:cNvPr id="8" name="Rectangle 43">
                <a:extLst>
                  <a:ext uri="{FF2B5EF4-FFF2-40B4-BE49-F238E27FC236}">
                    <a16:creationId xmlns:a16="http://schemas.microsoft.com/office/drawing/2014/main" id="{8D98754F-1137-4402-8C34-EF3D4DEA3DAD}"/>
                  </a:ext>
                </a:extLst>
              </p:cNvPr>
              <p:cNvSpPr>
                <a:spLocks noChangeArrowheads="1"/>
              </p:cNvSpPr>
              <p:nvPr userDrawn="1"/>
            </p:nvSpPr>
            <p:spPr bwMode="gray">
              <a:xfrm rot="10800000" flipH="1">
                <a:off x="5606" y="889"/>
                <a:ext cx="58" cy="3431"/>
              </a:xfrm>
              <a:prstGeom prst="rect">
                <a:avLst/>
              </a:prstGeom>
              <a:solidFill>
                <a:schemeClr val="tx2"/>
              </a:solidFill>
              <a:ln>
                <a:noFill/>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kumimoji="1" lang="en-US" altLang="en-US" sz="6400">
                  <a:latin typeface="Tahoma" panose="020B0604030504040204" pitchFamily="34" charset="0"/>
                </a:endParaRPr>
              </a:p>
            </p:txBody>
          </p:sp>
          <p:sp>
            <p:nvSpPr>
              <p:cNvPr id="9" name="Rectangle 32">
                <a:extLst>
                  <a:ext uri="{FF2B5EF4-FFF2-40B4-BE49-F238E27FC236}">
                    <a16:creationId xmlns:a16="http://schemas.microsoft.com/office/drawing/2014/main" id="{DEB0B105-86EE-4089-AB30-2217A33FF96C}"/>
                  </a:ext>
                </a:extLst>
              </p:cNvPr>
              <p:cNvSpPr>
                <a:spLocks noChangeArrowheads="1"/>
              </p:cNvSpPr>
              <p:nvPr userDrawn="1"/>
            </p:nvSpPr>
            <p:spPr bwMode="gray">
              <a:xfrm rot="10800000" flipH="1">
                <a:off x="5654" y="889"/>
                <a:ext cx="58" cy="3431"/>
              </a:xfrm>
              <a:prstGeom prst="rect">
                <a:avLst/>
              </a:prstGeom>
              <a:solidFill>
                <a:srgbClr val="990033"/>
              </a:solidFill>
              <a:ln>
                <a:noFill/>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kumimoji="1" lang="en-US" altLang="en-US" sz="6400">
                  <a:latin typeface="Tahoma" panose="020B0604030504040204" pitchFamily="34" charset="0"/>
                </a:endParaRPr>
              </a:p>
            </p:txBody>
          </p:sp>
        </p:grpSp>
      </p:grpSp>
      <p:sp>
        <p:nvSpPr>
          <p:cNvPr id="10" name="Rectangle 37">
            <a:extLst>
              <a:ext uri="{FF2B5EF4-FFF2-40B4-BE49-F238E27FC236}">
                <a16:creationId xmlns:a16="http://schemas.microsoft.com/office/drawing/2014/main" id="{9D84DE22-E6FE-4E92-A3D1-BDA11BB6110C}"/>
              </a:ext>
            </a:extLst>
          </p:cNvPr>
          <p:cNvSpPr>
            <a:spLocks noChangeArrowheads="1"/>
          </p:cNvSpPr>
          <p:nvPr userDrawn="1"/>
        </p:nvSpPr>
        <p:spPr bwMode="gray">
          <a:xfrm rot="16200000">
            <a:off x="10738380" y="-10738379"/>
            <a:ext cx="2898776" cy="24375533"/>
          </a:xfrm>
          <a:prstGeom prst="rect">
            <a:avLst/>
          </a:prstGeom>
          <a:solidFill>
            <a:srgbClr val="677228">
              <a:alpha val="36078"/>
            </a:srgbClr>
          </a:solidFill>
          <a:ln>
            <a:noFill/>
          </a:ln>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kumimoji="1" lang="en-US" altLang="en-US" sz="6400">
              <a:latin typeface="Tahoma" panose="020B0604030504040204" pitchFamily="34" charset="0"/>
            </a:endParaRPr>
          </a:p>
        </p:txBody>
      </p:sp>
      <p:sp>
        <p:nvSpPr>
          <p:cNvPr id="11" name="Rectangle 30">
            <a:extLst>
              <a:ext uri="{FF2B5EF4-FFF2-40B4-BE49-F238E27FC236}">
                <a16:creationId xmlns:a16="http://schemas.microsoft.com/office/drawing/2014/main" id="{0837C37A-44C7-4B35-B2CC-5B3B05F665F7}"/>
              </a:ext>
            </a:extLst>
          </p:cNvPr>
          <p:cNvSpPr>
            <a:spLocks noChangeArrowheads="1"/>
          </p:cNvSpPr>
          <p:nvPr/>
        </p:nvSpPr>
        <p:spPr bwMode="auto">
          <a:xfrm>
            <a:off x="2235200" y="12795250"/>
            <a:ext cx="11988800" cy="914400"/>
          </a:xfrm>
          <a:prstGeom prst="rect">
            <a:avLst/>
          </a:prstGeom>
          <a:noFill/>
          <a:ln>
            <a:noFill/>
          </a:ln>
        </p:spPr>
        <p:txBody>
          <a:bodyPr anchor="b"/>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800" dirty="0"/>
              <a:t>Copyright © 2017 </a:t>
            </a:r>
            <a:r>
              <a:rPr lang="en-US" altLang="en-US" sz="1800" dirty="0" err="1"/>
              <a:t>Ramez</a:t>
            </a:r>
            <a:r>
              <a:rPr lang="en-US" altLang="en-US" sz="1800" dirty="0"/>
              <a:t> </a:t>
            </a:r>
            <a:r>
              <a:rPr lang="en-US" altLang="en-US" sz="1800" dirty="0" err="1"/>
              <a:t>Elmasri</a:t>
            </a:r>
            <a:r>
              <a:rPr lang="en-US" altLang="en-US" sz="1800" dirty="0"/>
              <a:t> and </a:t>
            </a:r>
            <a:r>
              <a:rPr lang="en-US" altLang="en-US" sz="1800" dirty="0" err="1"/>
              <a:t>Shamkant</a:t>
            </a:r>
            <a:r>
              <a:rPr lang="en-US" altLang="en-US" sz="1800" dirty="0"/>
              <a:t> B. </a:t>
            </a:r>
            <a:r>
              <a:rPr lang="en-US" altLang="en-US" sz="1800" dirty="0" err="1"/>
              <a:t>Navathe</a:t>
            </a:r>
            <a:endParaRPr lang="en-US" altLang="en-US" sz="1800" dirty="0"/>
          </a:p>
        </p:txBody>
      </p:sp>
      <p:sp>
        <p:nvSpPr>
          <p:cNvPr id="2" name="Title 1"/>
          <p:cNvSpPr>
            <a:spLocks noGrp="1"/>
          </p:cNvSpPr>
          <p:nvPr>
            <p:ph type="title"/>
          </p:nvPr>
        </p:nvSpPr>
        <p:spPr>
          <a:xfrm>
            <a:off x="2235200" y="838200"/>
            <a:ext cx="20726400" cy="2209800"/>
          </a:xfrm>
        </p:spPr>
        <p:txBody>
          <a:bodyPr/>
          <a:lstStyle/>
          <a:p>
            <a:r>
              <a:rPr lang="en-US"/>
              <a:t>Click to edit Master title style</a:t>
            </a:r>
          </a:p>
        </p:txBody>
      </p:sp>
      <p:sp>
        <p:nvSpPr>
          <p:cNvPr id="3" name="Text Placeholder 2"/>
          <p:cNvSpPr>
            <a:spLocks noGrp="1"/>
          </p:cNvSpPr>
          <p:nvPr>
            <p:ph type="body" sz="half" idx="1"/>
          </p:nvPr>
        </p:nvSpPr>
        <p:spPr>
          <a:xfrm>
            <a:off x="2235200" y="3962400"/>
            <a:ext cx="10160000" cy="815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12801600" y="3962400"/>
            <a:ext cx="10160000" cy="8153400"/>
          </a:xfrm>
        </p:spPr>
        <p:txBody>
          <a:bodyPr/>
          <a:lstStyle/>
          <a:p>
            <a:pPr lvl="0"/>
            <a:endParaRPr lang="en-US" noProof="0"/>
          </a:p>
        </p:txBody>
      </p:sp>
    </p:spTree>
    <p:extLst>
      <p:ext uri="{BB962C8B-B14F-4D97-AF65-F5344CB8AC3E}">
        <p14:creationId xmlns:p14="http://schemas.microsoft.com/office/powerpoint/2010/main" val="2945364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4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42" name="Title Text"/>
          <p:cNvSpPr txBox="1">
            <a:spLocks noGrp="1"/>
          </p:cNvSpPr>
          <p:nvPr>
            <p:ph type="title"/>
          </p:nvPr>
        </p:nvSpPr>
        <p:spPr>
          <a:xfrm>
            <a:off x="762000" y="0"/>
            <a:ext cx="20320000" cy="1803797"/>
          </a:xfrm>
          <a:prstGeom prst="rect">
            <a:avLst/>
          </a:prstGeom>
        </p:spPr>
        <p:txBody>
          <a:bodyPr/>
          <a:lstStyle/>
          <a:p>
            <a:r>
              <a:t>Title Text</a:t>
            </a:r>
          </a:p>
        </p:txBody>
      </p:sp>
      <p:sp>
        <p:nvSpPr>
          <p:cNvPr id="43" name="Slide Number"/>
          <p:cNvSpPr txBox="1">
            <a:spLocks noGrp="1"/>
          </p:cNvSpPr>
          <p:nvPr>
            <p:ph type="sldNum" sz="quarter" idx="2"/>
          </p:nvPr>
        </p:nvSpPr>
        <p:spPr>
          <a:xfrm>
            <a:off x="11900404" y="12769453"/>
            <a:ext cx="607493" cy="626387"/>
          </a:xfrm>
          <a:prstGeom prst="rect">
            <a:avLst/>
          </a:prstGeom>
        </p:spPr>
        <p:txBody>
          <a:bodyPr/>
          <a:lstStyle>
            <a:lvl1pPr>
              <a:defRPr>
                <a:solidFill>
                  <a:srgbClr val="000000"/>
                </a:solidFill>
              </a:defRPr>
            </a:lvl1pPr>
          </a:lstStyle>
          <a:p>
            <a:fld id="{86CB4B4D-7CA3-9044-876B-883B54F8677D}" type="slidenum">
              <a:t>‹#›</a:t>
            </a:fld>
            <a:endParaRPr/>
          </a:p>
        </p:txBody>
      </p:sp>
      <p:pic>
        <p:nvPicPr>
          <p:cNvPr id="44"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51" name="Title Text"/>
          <p:cNvSpPr txBox="1">
            <a:spLocks noGrp="1"/>
          </p:cNvSpPr>
          <p:nvPr>
            <p:ph type="title"/>
          </p:nvPr>
        </p:nvSpPr>
        <p:spPr>
          <a:xfrm>
            <a:off x="3851671" y="5214937"/>
            <a:ext cx="16680658" cy="3286126"/>
          </a:xfrm>
          <a:prstGeom prst="rect">
            <a:avLst/>
          </a:prstGeom>
        </p:spPr>
        <p:txBody>
          <a:bodyPr/>
          <a:lstStyle/>
          <a:p>
            <a:r>
              <a:t>Title Text</a:t>
            </a:r>
          </a:p>
        </p:txBody>
      </p:sp>
      <p:sp>
        <p:nvSpPr>
          <p:cNvPr id="52" name="Slide Number"/>
          <p:cNvSpPr txBox="1">
            <a:spLocks noGrp="1"/>
          </p:cNvSpPr>
          <p:nvPr>
            <p:ph type="sldNum" sz="quarter" idx="2"/>
          </p:nvPr>
        </p:nvSpPr>
        <p:spPr>
          <a:xfrm>
            <a:off x="20300156"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D6D6D6"/>
        </a:solidFill>
        <a:effectLst/>
      </p:bgPr>
    </p:bg>
    <p:spTree>
      <p:nvGrpSpPr>
        <p:cNvPr id="1" name=""/>
        <p:cNvGrpSpPr/>
        <p:nvPr/>
      </p:nvGrpSpPr>
      <p:grpSpPr>
        <a:xfrm>
          <a:off x="0" y="0"/>
          <a:ext cx="0" cy="0"/>
          <a:chOff x="0" y="0"/>
          <a:chExt cx="0" cy="0"/>
        </a:xfrm>
      </p:grpSpPr>
      <p:pic>
        <p:nvPicPr>
          <p:cNvPr id="59" name="ModernPortfolio_photo-h.png" descr="ModernPortfolio_photo-h.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60" name="Line"/>
          <p:cNvSpPr/>
          <p:nvPr/>
        </p:nvSpPr>
        <p:spPr>
          <a:xfrm>
            <a:off x="13656469" y="11215686"/>
            <a:ext cx="1" cy="2000431"/>
          </a:xfrm>
          <a:prstGeom prst="line">
            <a:avLst/>
          </a:prstGeom>
          <a:ln w="12700">
            <a:solidFill>
              <a:srgbClr val="9A9A9A"/>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61" name="Title Text"/>
          <p:cNvSpPr txBox="1">
            <a:spLocks noGrp="1"/>
          </p:cNvSpPr>
          <p:nvPr>
            <p:ph type="title"/>
          </p:nvPr>
        </p:nvSpPr>
        <p:spPr>
          <a:xfrm>
            <a:off x="5030390" y="10947796"/>
            <a:ext cx="8143876" cy="2393158"/>
          </a:xfrm>
          <a:prstGeom prst="rect">
            <a:avLst/>
          </a:prstGeom>
        </p:spPr>
        <p:txBody>
          <a:bodyPr/>
          <a:lstStyle>
            <a:lvl1pPr algn="r">
              <a:defRPr sz="5800" b="0">
                <a:solidFill>
                  <a:srgbClr val="000000"/>
                </a:solidFill>
                <a:latin typeface="+mn-lt"/>
                <a:ea typeface="+mn-ea"/>
                <a:cs typeface="+mn-cs"/>
                <a:sym typeface="Helvetica Neue Light"/>
              </a:defRPr>
            </a:lvl1pPr>
          </a:lstStyle>
          <a:p>
            <a:r>
              <a:t>Title Text</a:t>
            </a:r>
          </a:p>
        </p:txBody>
      </p:sp>
      <p:sp>
        <p:nvSpPr>
          <p:cNvPr id="62" name="Body Level One…"/>
          <p:cNvSpPr txBox="1">
            <a:spLocks noGrp="1"/>
          </p:cNvSpPr>
          <p:nvPr>
            <p:ph type="body" sz="quarter" idx="1"/>
          </p:nvPr>
        </p:nvSpPr>
        <p:spPr>
          <a:xfrm>
            <a:off x="14085093" y="11912203"/>
            <a:ext cx="6965157" cy="714376"/>
          </a:xfrm>
          <a:prstGeom prst="rect">
            <a:avLst/>
          </a:prstGeom>
        </p:spPr>
        <p:txBody>
          <a:bodyPr/>
          <a:lstStyle>
            <a:lvl1pPr marL="0" indent="0">
              <a:spcBef>
                <a:spcPts val="0"/>
              </a:spcBef>
              <a:buClrTx/>
              <a:buSzTx/>
              <a:buNone/>
              <a:defRPr sz="3600">
                <a:solidFill>
                  <a:srgbClr val="A9A9A9"/>
                </a:solidFill>
                <a:latin typeface="Helvetica Neue"/>
                <a:ea typeface="Helvetica Neue"/>
                <a:cs typeface="Helvetica Neue"/>
                <a:sym typeface="Helvetica Neue"/>
              </a:defRPr>
            </a:lvl1pPr>
            <a:lvl2pPr marL="0" indent="0">
              <a:spcBef>
                <a:spcPts val="0"/>
              </a:spcBef>
              <a:buClrTx/>
              <a:buSzTx/>
              <a:buNone/>
              <a:defRPr sz="3600">
                <a:solidFill>
                  <a:srgbClr val="A9A9A9"/>
                </a:solidFill>
                <a:latin typeface="Helvetica Neue"/>
                <a:ea typeface="Helvetica Neue"/>
                <a:cs typeface="Helvetica Neue"/>
                <a:sym typeface="Helvetica Neue"/>
              </a:defRPr>
            </a:lvl2pPr>
            <a:lvl3pPr marL="0" indent="0">
              <a:spcBef>
                <a:spcPts val="0"/>
              </a:spcBef>
              <a:buClrTx/>
              <a:buSzTx/>
              <a:buNone/>
              <a:defRPr sz="3600">
                <a:solidFill>
                  <a:srgbClr val="A9A9A9"/>
                </a:solidFill>
                <a:latin typeface="Helvetica Neue"/>
                <a:ea typeface="Helvetica Neue"/>
                <a:cs typeface="Helvetica Neue"/>
                <a:sym typeface="Helvetica Neue"/>
              </a:defRPr>
            </a:lvl3pPr>
            <a:lvl4pPr marL="0" indent="0">
              <a:spcBef>
                <a:spcPts val="0"/>
              </a:spcBef>
              <a:buClrTx/>
              <a:buSzTx/>
              <a:buNone/>
              <a:defRPr sz="3600">
                <a:solidFill>
                  <a:srgbClr val="A9A9A9"/>
                </a:solidFill>
                <a:latin typeface="Helvetica Neue"/>
                <a:ea typeface="Helvetica Neue"/>
                <a:cs typeface="Helvetica Neue"/>
                <a:sym typeface="Helvetica Neue"/>
              </a:defRPr>
            </a:lvl4pPr>
            <a:lvl5pPr marL="0" indent="0">
              <a:spcBef>
                <a:spcPts val="0"/>
              </a:spcBef>
              <a:buClrTx/>
              <a:buSzTx/>
              <a:buNone/>
              <a:defRPr sz="3600">
                <a:solidFill>
                  <a:srgbClr val="A9A9A9"/>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D6D6D6"/>
        </a:solidFill>
        <a:effectLst/>
      </p:bgPr>
    </p:bg>
    <p:spTree>
      <p:nvGrpSpPr>
        <p:cNvPr id="1" name=""/>
        <p:cNvGrpSpPr/>
        <p:nvPr/>
      </p:nvGrpSpPr>
      <p:grpSpPr>
        <a:xfrm>
          <a:off x="0" y="0"/>
          <a:ext cx="0" cy="0"/>
          <a:chOff x="0" y="0"/>
          <a:chExt cx="0" cy="0"/>
        </a:xfrm>
      </p:grpSpPr>
      <p:pic>
        <p:nvPicPr>
          <p:cNvPr id="70" name="ModernPortfolio_photo-v.png" descr="ModernPortfolio_photo-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71" name="Line"/>
          <p:cNvSpPr/>
          <p:nvPr/>
        </p:nvSpPr>
        <p:spPr>
          <a:xfrm>
            <a:off x="3958828" y="6679406"/>
            <a:ext cx="6865485" cy="128"/>
          </a:xfrm>
          <a:prstGeom prst="line">
            <a:avLst/>
          </a:prstGeom>
          <a:ln w="12700">
            <a:solidFill>
              <a:srgbClr val="9A9A9A"/>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72" name="Title Text"/>
          <p:cNvSpPr txBox="1">
            <a:spLocks noGrp="1"/>
          </p:cNvSpPr>
          <p:nvPr>
            <p:ph type="title"/>
          </p:nvPr>
        </p:nvSpPr>
        <p:spPr>
          <a:xfrm>
            <a:off x="3851671" y="1857375"/>
            <a:ext cx="7143751" cy="4464844"/>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73" name="Body Level One…"/>
          <p:cNvSpPr txBox="1">
            <a:spLocks noGrp="1"/>
          </p:cNvSpPr>
          <p:nvPr>
            <p:ph type="body" sz="quarter" idx="1"/>
          </p:nvPr>
        </p:nvSpPr>
        <p:spPr>
          <a:xfrm>
            <a:off x="3851671" y="7054453"/>
            <a:ext cx="7143751" cy="4464844"/>
          </a:xfrm>
          <a:prstGeom prst="rect">
            <a:avLst/>
          </a:prstGeom>
        </p:spPr>
        <p:txBody>
          <a:bodyPr/>
          <a:lstStyle>
            <a:lvl1pPr marL="0" indent="0">
              <a:spcBef>
                <a:spcPts val="0"/>
              </a:spcBef>
              <a:buClrTx/>
              <a:buSzTx/>
              <a:buNone/>
              <a:defRPr sz="3600">
                <a:solidFill>
                  <a:srgbClr val="747474"/>
                </a:solidFill>
                <a:latin typeface="Helvetica Neue"/>
                <a:ea typeface="Helvetica Neue"/>
                <a:cs typeface="Helvetica Neue"/>
                <a:sym typeface="Helvetica Neue"/>
              </a:defRPr>
            </a:lvl1pPr>
            <a:lvl2pPr marL="0" indent="0">
              <a:spcBef>
                <a:spcPts val="0"/>
              </a:spcBef>
              <a:buClrTx/>
              <a:buSzTx/>
              <a:buNone/>
              <a:defRPr sz="3600">
                <a:solidFill>
                  <a:srgbClr val="747474"/>
                </a:solidFill>
                <a:latin typeface="Helvetica Neue"/>
                <a:ea typeface="Helvetica Neue"/>
                <a:cs typeface="Helvetica Neue"/>
                <a:sym typeface="Helvetica Neue"/>
              </a:defRPr>
            </a:lvl2pPr>
            <a:lvl3pPr marL="0" indent="0">
              <a:spcBef>
                <a:spcPts val="0"/>
              </a:spcBef>
              <a:buClrTx/>
              <a:buSzTx/>
              <a:buNone/>
              <a:defRPr sz="3600">
                <a:solidFill>
                  <a:srgbClr val="747474"/>
                </a:solidFill>
                <a:latin typeface="Helvetica Neue"/>
                <a:ea typeface="Helvetica Neue"/>
                <a:cs typeface="Helvetica Neue"/>
                <a:sym typeface="Helvetica Neue"/>
              </a:defRPr>
            </a:lvl3pPr>
            <a:lvl4pPr marL="0" indent="0">
              <a:spcBef>
                <a:spcPts val="0"/>
              </a:spcBef>
              <a:buClrTx/>
              <a:buSzTx/>
              <a:buNone/>
              <a:defRPr sz="3600">
                <a:solidFill>
                  <a:srgbClr val="747474"/>
                </a:solidFill>
                <a:latin typeface="Helvetica Neue"/>
                <a:ea typeface="Helvetica Neue"/>
                <a:cs typeface="Helvetica Neue"/>
                <a:sym typeface="Helvetica Neue"/>
              </a:defRPr>
            </a:lvl4pPr>
            <a:lvl5pPr marL="0" indent="0">
              <a:spcBef>
                <a:spcPts val="0"/>
              </a:spcBef>
              <a:buClrTx/>
              <a:buSz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xfrm>
            <a:off x="3762375"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D6D6D6"/>
        </a:solidFill>
        <a:effectLst/>
      </p:bgPr>
    </p:bg>
    <p:spTree>
      <p:nvGrpSpPr>
        <p:cNvPr id="1" name=""/>
        <p:cNvGrpSpPr/>
        <p:nvPr/>
      </p:nvGrpSpPr>
      <p:grpSpPr>
        <a:xfrm>
          <a:off x="0" y="0"/>
          <a:ext cx="0" cy="0"/>
          <a:chOff x="0" y="0"/>
          <a:chExt cx="0" cy="0"/>
        </a:xfrm>
      </p:grpSpPr>
      <p:pic>
        <p:nvPicPr>
          <p:cNvPr id="81" name="ModernPortfolio_photo-v.png" descr="ModernPortfolio_photo-v.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82" name="Line"/>
          <p:cNvSpPr/>
          <p:nvPr/>
        </p:nvSpPr>
        <p:spPr>
          <a:xfrm>
            <a:off x="3958828" y="2768203"/>
            <a:ext cx="6858094" cy="128"/>
          </a:xfrm>
          <a:prstGeom prst="line">
            <a:avLst/>
          </a:prstGeom>
          <a:ln w="12700">
            <a:solidFill>
              <a:srgbClr val="9A9A9A"/>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83" name="Title Text"/>
          <p:cNvSpPr txBox="1">
            <a:spLocks noGrp="1"/>
          </p:cNvSpPr>
          <p:nvPr>
            <p:ph type="title"/>
          </p:nvPr>
        </p:nvSpPr>
        <p:spPr>
          <a:xfrm>
            <a:off x="3851671" y="464343"/>
            <a:ext cx="7143751" cy="1964532"/>
          </a:xfrm>
          <a:prstGeom prst="rect">
            <a:avLst/>
          </a:prstGeom>
        </p:spPr>
        <p:txBody>
          <a:bodyPr anchor="b"/>
          <a:lstStyle>
            <a:lvl1pPr algn="l">
              <a:defRPr sz="5800" b="0">
                <a:solidFill>
                  <a:srgbClr val="000000"/>
                </a:solidFill>
                <a:latin typeface="+mn-lt"/>
                <a:ea typeface="+mn-ea"/>
                <a:cs typeface="+mn-cs"/>
                <a:sym typeface="Helvetica Neue Light"/>
              </a:defRPr>
            </a:lvl1pPr>
          </a:lstStyle>
          <a:p>
            <a:r>
              <a:t>Title Text</a:t>
            </a:r>
          </a:p>
        </p:txBody>
      </p:sp>
      <p:sp>
        <p:nvSpPr>
          <p:cNvPr id="84" name="Body Level One…"/>
          <p:cNvSpPr txBox="1">
            <a:spLocks noGrp="1"/>
          </p:cNvSpPr>
          <p:nvPr>
            <p:ph type="body" sz="quarter" idx="1"/>
          </p:nvPr>
        </p:nvSpPr>
        <p:spPr>
          <a:xfrm>
            <a:off x="3851671" y="3268265"/>
            <a:ext cx="7143751" cy="9233298"/>
          </a:xfrm>
          <a:prstGeom prst="rect">
            <a:avLst/>
          </a:prstGeom>
        </p:spPr>
        <p:txBody>
          <a:bodyPr/>
          <a:lstStyle>
            <a:lvl1pPr marL="369276" indent="-369276">
              <a:spcBef>
                <a:spcPts val="4800"/>
              </a:spcBef>
              <a:buClrTx/>
              <a:buChar char="•"/>
              <a:defRPr sz="3600">
                <a:solidFill>
                  <a:srgbClr val="747474"/>
                </a:solidFill>
                <a:latin typeface="Helvetica Neue"/>
                <a:ea typeface="Helvetica Neue"/>
                <a:cs typeface="Helvetica Neue"/>
                <a:sym typeface="Helvetica Neue"/>
              </a:defRPr>
            </a:lvl1pPr>
            <a:lvl2pPr marL="813776" indent="-369276">
              <a:spcBef>
                <a:spcPts val="4800"/>
              </a:spcBef>
              <a:buClrTx/>
              <a:buChar char="•"/>
              <a:defRPr sz="3600">
                <a:solidFill>
                  <a:srgbClr val="747474"/>
                </a:solidFill>
                <a:latin typeface="Helvetica Neue"/>
                <a:ea typeface="Helvetica Neue"/>
                <a:cs typeface="Helvetica Neue"/>
                <a:sym typeface="Helvetica Neue"/>
              </a:defRPr>
            </a:lvl2pPr>
            <a:lvl3pPr marL="1258276" indent="-369276">
              <a:spcBef>
                <a:spcPts val="4800"/>
              </a:spcBef>
              <a:buClrTx/>
              <a:buSzPct val="100000"/>
              <a:buChar char="•"/>
              <a:defRPr sz="3600">
                <a:solidFill>
                  <a:srgbClr val="747474"/>
                </a:solidFill>
                <a:latin typeface="Helvetica Neue"/>
                <a:ea typeface="Helvetica Neue"/>
                <a:cs typeface="Helvetica Neue"/>
                <a:sym typeface="Helvetica Neue"/>
              </a:defRPr>
            </a:lvl3pPr>
            <a:lvl4pPr marL="1702776" indent="-369276">
              <a:spcBef>
                <a:spcPts val="4800"/>
              </a:spcBef>
              <a:buClrTx/>
              <a:buChar char="•"/>
              <a:defRPr sz="3600">
                <a:solidFill>
                  <a:srgbClr val="747474"/>
                </a:solidFill>
                <a:latin typeface="Helvetica Neue"/>
                <a:ea typeface="Helvetica Neue"/>
                <a:cs typeface="Helvetica Neue"/>
                <a:sym typeface="Helvetica Neue"/>
              </a:defRPr>
            </a:lvl4pPr>
            <a:lvl5pPr marL="2147276" indent="-369276">
              <a:spcBef>
                <a:spcPts val="4800"/>
              </a:spcBef>
              <a:buClrTx/>
              <a:buSzPct val="100000"/>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xfrm>
            <a:off x="3766232" y="12930187"/>
            <a:ext cx="409779" cy="415875"/>
          </a:xfrm>
          <a:prstGeom prst="rect">
            <a:avLst/>
          </a:prstGeom>
        </p:spPr>
        <p:txBody>
          <a:bodyPr/>
          <a:lstStyle>
            <a:lvl1pPr algn="l">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2 Up Landscape">
    <p:bg>
      <p:bgPr>
        <a:solidFill>
          <a:srgbClr val="D6D6D6"/>
        </a:solidFill>
        <a:effectLst/>
      </p:bgPr>
    </p:bg>
    <p:spTree>
      <p:nvGrpSpPr>
        <p:cNvPr id="1" name=""/>
        <p:cNvGrpSpPr/>
        <p:nvPr/>
      </p:nvGrpSpPr>
      <p:grpSpPr>
        <a:xfrm>
          <a:off x="0" y="0"/>
          <a:ext cx="0" cy="0"/>
          <a:chOff x="0" y="0"/>
          <a:chExt cx="0" cy="0"/>
        </a:xfrm>
      </p:grpSpPr>
      <p:pic>
        <p:nvPicPr>
          <p:cNvPr id="92" name="ModernPortfolio_2-up-h.png" descr="ModernPortfolio_2-up-h.png"/>
          <p:cNvPicPr>
            <a:picLocks noChangeAspect="1"/>
          </p:cNvPicPr>
          <p:nvPr/>
        </p:nvPicPr>
        <p:blipFill>
          <a:blip r:embed="rId2"/>
          <a:stretch>
            <a:fillRect/>
          </a:stretch>
        </p:blipFill>
        <p:spPr>
          <a:xfrm>
            <a:off x="3048000" y="0"/>
            <a:ext cx="18288000" cy="13716000"/>
          </a:xfrm>
          <a:prstGeom prst="rect">
            <a:avLst/>
          </a:prstGeom>
          <a:ln w="12700">
            <a:miter lim="400000"/>
          </a:ln>
        </p:spPr>
      </p:pic>
      <p:sp>
        <p:nvSpPr>
          <p:cNvPr id="93" name="Body Level One…"/>
          <p:cNvSpPr txBox="1">
            <a:spLocks noGrp="1"/>
          </p:cNvSpPr>
          <p:nvPr>
            <p:ph type="body" sz="quarter" idx="1"/>
          </p:nvPr>
        </p:nvSpPr>
        <p:spPr>
          <a:xfrm>
            <a:off x="3655218" y="12394406"/>
            <a:ext cx="11608595" cy="1143001"/>
          </a:xfrm>
          <a:prstGeom prst="rect">
            <a:avLst/>
          </a:prstGeom>
        </p:spPr>
        <p:txBody>
          <a:bodyPr/>
          <a:lstStyle>
            <a:lvl1pPr marL="0" indent="0">
              <a:spcBef>
                <a:spcPts val="0"/>
              </a:spcBef>
              <a:buClrTx/>
              <a:buSzTx/>
              <a:buNone/>
              <a:defRPr sz="2800">
                <a:solidFill>
                  <a:srgbClr val="868686"/>
                </a:solidFill>
                <a:latin typeface="Helvetica Neue"/>
                <a:ea typeface="Helvetica Neue"/>
                <a:cs typeface="Helvetica Neue"/>
                <a:sym typeface="Helvetica Neue"/>
              </a:defRPr>
            </a:lvl1pPr>
            <a:lvl2pPr marL="0" indent="0">
              <a:spcBef>
                <a:spcPts val="0"/>
              </a:spcBef>
              <a:buClrTx/>
              <a:buSzTx/>
              <a:buNone/>
              <a:defRPr sz="2800">
                <a:solidFill>
                  <a:srgbClr val="868686"/>
                </a:solidFill>
                <a:latin typeface="Helvetica Neue"/>
                <a:ea typeface="Helvetica Neue"/>
                <a:cs typeface="Helvetica Neue"/>
                <a:sym typeface="Helvetica Neue"/>
              </a:defRPr>
            </a:lvl2pPr>
            <a:lvl3pPr marL="0" indent="0">
              <a:spcBef>
                <a:spcPts val="0"/>
              </a:spcBef>
              <a:buClrTx/>
              <a:buSzTx/>
              <a:buNone/>
              <a:defRPr sz="2800">
                <a:solidFill>
                  <a:srgbClr val="868686"/>
                </a:solidFill>
                <a:latin typeface="Helvetica Neue"/>
                <a:ea typeface="Helvetica Neue"/>
                <a:cs typeface="Helvetica Neue"/>
                <a:sym typeface="Helvetica Neue"/>
              </a:defRPr>
            </a:lvl3pPr>
            <a:lvl4pPr marL="0" indent="0">
              <a:spcBef>
                <a:spcPts val="0"/>
              </a:spcBef>
              <a:buClrTx/>
              <a:buSzTx/>
              <a:buNone/>
              <a:defRPr sz="2800">
                <a:solidFill>
                  <a:srgbClr val="868686"/>
                </a:solidFill>
                <a:latin typeface="Helvetica Neue"/>
                <a:ea typeface="Helvetica Neue"/>
                <a:cs typeface="Helvetica Neue"/>
                <a:sym typeface="Helvetica Neue"/>
              </a:defRPr>
            </a:lvl4pPr>
            <a:lvl5pPr marL="0" indent="0">
              <a:spcBef>
                <a:spcPts val="0"/>
              </a:spcBef>
              <a:buClrTx/>
              <a:buSzTx/>
              <a:buNone/>
              <a:defRPr sz="2800">
                <a:solidFill>
                  <a:srgbClr val="868686"/>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20329146" y="12930187"/>
            <a:ext cx="409779" cy="415875"/>
          </a:xfrm>
          <a:prstGeom prst="rect">
            <a:avLst/>
          </a:prstGeom>
        </p:spPr>
        <p:txBody>
          <a:bodyPr/>
          <a:lstStyle>
            <a:lvl1pPr>
              <a:defRPr sz="1800" b="0">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 name="Title Text"/>
          <p:cNvSpPr txBox="1">
            <a:spLocks noGrp="1"/>
          </p:cNvSpPr>
          <p:nvPr>
            <p:ph type="title"/>
          </p:nvPr>
        </p:nvSpPr>
        <p:spPr>
          <a:xfrm>
            <a:off x="762000" y="5159"/>
            <a:ext cx="20321786" cy="1798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r>
              <a:t>Title Text</a:t>
            </a:r>
          </a:p>
        </p:txBody>
      </p:sp>
      <p:sp>
        <p:nvSpPr>
          <p:cNvPr id="4" name="Body Level One…"/>
          <p:cNvSpPr txBox="1">
            <a:spLocks noGrp="1"/>
          </p:cNvSpPr>
          <p:nvPr>
            <p:ph type="body" idx="1"/>
          </p:nvPr>
        </p:nvSpPr>
        <p:spPr>
          <a:xfrm>
            <a:off x="762000" y="2232421"/>
            <a:ext cx="22860000" cy="1010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2pPr marL="1638300" indent="-825500">
              <a:buClr>
                <a:srgbClr val="FF9300"/>
              </a:buClr>
              <a:defRPr sz="5600"/>
            </a:lvl2pPr>
            <a:lvl3pPr marL="2032000" indent="-812800">
              <a:buChar char="□"/>
              <a:defRPr sz="4800"/>
            </a:lvl3pPr>
            <a:lvl4pPr marL="2184400" indent="-812800">
              <a:buChar char="-"/>
              <a:defRPr sz="4800"/>
            </a:lvl4pPr>
            <a:lvl5pPr>
              <a:buChar char="•"/>
              <a:defRPr sz="4800"/>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00404" y="12787312"/>
            <a:ext cx="607493" cy="626388"/>
          </a:xfrm>
          <a:prstGeom prst="rect">
            <a:avLst/>
          </a:prstGeom>
          <a:ln w="12700">
            <a:miter lim="400000"/>
          </a:ln>
        </p:spPr>
        <p:txBody>
          <a:bodyPr wrap="none" lIns="71437" tIns="71437" rIns="71437" bIns="71437">
            <a:spAutoFit/>
          </a:bodyPr>
          <a:lstStyle>
            <a:lvl1pPr algn="r">
              <a:defRPr sz="3200" b="1">
                <a:solidFill>
                  <a:srgbClr val="191B92"/>
                </a:solidFill>
                <a:latin typeface="Helvetica Neue"/>
                <a:ea typeface="Helvetica Neue"/>
                <a:cs typeface="Helvetica Neue"/>
                <a:sym typeface="Helvetica Neue"/>
              </a:defRPr>
            </a:lvl1pPr>
          </a:lstStyle>
          <a:p>
            <a:fld id="{86CB4B4D-7CA3-9044-876B-883B54F8677D}" type="slidenum">
              <a:t>‹#›</a:t>
            </a:fld>
            <a:endParaRPr/>
          </a:p>
        </p:txBody>
      </p:sp>
      <p:pic>
        <p:nvPicPr>
          <p:cNvPr id="6" name="Image" descr="Image"/>
          <p:cNvPicPr>
            <a:picLocks noChangeAspect="1"/>
          </p:cNvPicPr>
          <p:nvPr/>
        </p:nvPicPr>
        <p:blipFill>
          <a:blip r:embed="rId2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1pPr>
      <a:lvl2pPr marL="0" marR="0" indent="2286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2pPr>
      <a:lvl3pPr marL="0" marR="0" indent="4572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3pPr>
      <a:lvl4pPr marL="0" marR="0" indent="6858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4pPr>
      <a:lvl5pPr marL="0" marR="0" indent="9144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5pPr>
      <a:lvl6pPr marL="0" marR="0" indent="11430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6pPr>
      <a:lvl7pPr marL="0" marR="0" indent="13716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7pPr>
      <a:lvl8pPr marL="0" marR="0" indent="16002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8pPr>
      <a:lvl9pPr marL="0" marR="0" indent="1828800" algn="ctr" defTabSz="584200" rtl="0" latinLnBrk="0">
        <a:lnSpc>
          <a:spcPct val="100000"/>
        </a:lnSpc>
        <a:spcBef>
          <a:spcPts val="0"/>
        </a:spcBef>
        <a:spcAft>
          <a:spcPts val="0"/>
        </a:spcAft>
        <a:buClrTx/>
        <a:buSzTx/>
        <a:buFontTx/>
        <a:buNone/>
        <a:tabLst/>
        <a:defRPr sz="6400" b="1" i="0" u="none" strike="noStrike" cap="none" spc="0" baseline="0">
          <a:solidFill>
            <a:srgbClr val="008F00"/>
          </a:solidFill>
          <a:uFillTx/>
          <a:latin typeface="+mj-lt"/>
          <a:ea typeface="+mj-ea"/>
          <a:cs typeface="+mj-cs"/>
          <a:sym typeface="Verdana"/>
        </a:defRPr>
      </a:lvl9pPr>
    </p:titleStyle>
    <p:bodyStyle>
      <a:lvl1pPr marL="812800" marR="0" indent="-812800"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1pPr>
      <a:lvl2pPr marL="1473200" marR="0" indent="-1016000"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2pPr>
      <a:lvl3pPr marL="1843314" marR="0" indent="-928914"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3pPr>
      <a:lvl4pPr marL="2300514" marR="0" indent="-928914"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4pPr>
      <a:lvl5pPr marL="26416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5pPr>
      <a:lvl6pPr marL="30988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6pPr>
      <a:lvl7pPr marL="35560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7pPr>
      <a:lvl8pPr marL="40132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8pPr>
      <a:lvl9pPr marL="44704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9pPr>
    </p:bodyStyle>
    <p:otherStyle>
      <a:lvl1pPr marL="0" marR="0" indent="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3200" b="1"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tif"/><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customXml" Target="../ink/ink1.xml"/><Relationship Id="rId10" Type="http://schemas.openxmlformats.org/officeDocument/2006/relationships/image" Target="../media/image26.png"/><Relationship Id="rId4" Type="http://schemas.openxmlformats.org/officeDocument/2006/relationships/image" Target="../media/image1.tif"/><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8" Type="http://schemas.openxmlformats.org/officeDocument/2006/relationships/image" Target="../media/image24.png"/><Relationship Id="rId3" Type="http://schemas.openxmlformats.org/officeDocument/2006/relationships/image" Target="../media/image28.png"/><Relationship Id="rId12" Type="http://schemas.openxmlformats.org/officeDocument/2006/relationships/image" Target="../media/image260.png"/><Relationship Id="rId17" Type="http://schemas.openxmlformats.org/officeDocument/2006/relationships/image" Target="../media/image25.png"/><Relationship Id="rId2" Type="http://schemas.openxmlformats.org/officeDocument/2006/relationships/image" Target="../media/image1.tif"/><Relationship Id="rId16"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customXml" Target="../ink/ink3.xml"/><Relationship Id="rId15" Type="http://schemas.openxmlformats.org/officeDocument/2006/relationships/customXml" Target="../ink/ink4.xml"/><Relationship Id="rId4" Type="http://schemas.openxmlformats.org/officeDocument/2006/relationships/image" Target="../media/image29.pn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41.wmf"/><Relationship Id="rId5" Type="http://schemas.openxmlformats.org/officeDocument/2006/relationships/oleObject" Target="../embeddings/oleObject5.bin"/><Relationship Id="rId4" Type="http://schemas.openxmlformats.org/officeDocument/2006/relationships/image" Target="../media/image40.emf"/></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6.bin"/><Relationship Id="rId1" Type="http://schemas.openxmlformats.org/officeDocument/2006/relationships/slideLayout" Target="../slideLayouts/slideLayout18.xml"/><Relationship Id="rId6" Type="http://schemas.openxmlformats.org/officeDocument/2006/relationships/oleObject" Target="../embeddings/oleObject8.bin"/><Relationship Id="rId5" Type="http://schemas.openxmlformats.org/officeDocument/2006/relationships/image" Target="../media/image45.wmf"/><Relationship Id="rId4" Type="http://schemas.openxmlformats.org/officeDocument/2006/relationships/oleObject" Target="../embeddings/oleObject7.bin"/><Relationship Id="rId9" Type="http://schemas.openxmlformats.org/officeDocument/2006/relationships/image" Target="../media/image47.wmf"/></Relationships>
</file>

<file path=ppt/slides/_rels/slide48.x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49.wmf"/><Relationship Id="rId2" Type="http://schemas.openxmlformats.org/officeDocument/2006/relationships/oleObject" Target="../embeddings/oleObject10.bin"/><Relationship Id="rId1" Type="http://schemas.openxmlformats.org/officeDocument/2006/relationships/slideLayout" Target="../slideLayouts/slideLayout18.xml"/><Relationship Id="rId6" Type="http://schemas.openxmlformats.org/officeDocument/2006/relationships/oleObject" Target="../embeddings/oleObject12.bin"/><Relationship Id="rId5" Type="http://schemas.openxmlformats.org/officeDocument/2006/relationships/image" Target="../media/image48.wmf"/><Relationship Id="rId4" Type="http://schemas.openxmlformats.org/officeDocument/2006/relationships/oleObject" Target="../embeddings/oleObject11.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753070" y="7704984"/>
            <a:ext cx="22860001" cy="107"/>
          </a:xfrm>
          <a:prstGeom prst="line">
            <a:avLst/>
          </a:prstGeom>
          <a:ln w="12700">
            <a:solidFill>
              <a:srgbClr val="191B92"/>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8" name="Chapter 7: More SQL"/>
          <p:cNvSpPr txBox="1">
            <a:spLocks noGrp="1"/>
          </p:cNvSpPr>
          <p:nvPr>
            <p:ph type="ctrTitle"/>
          </p:nvPr>
        </p:nvSpPr>
        <p:spPr>
          <a:prstGeom prst="rect">
            <a:avLst/>
          </a:prstGeom>
        </p:spPr>
        <p:txBody>
          <a:bodyPr/>
          <a:lstStyle/>
          <a:p>
            <a:pPr>
              <a:defRPr b="1"/>
            </a:pPr>
            <a:r>
              <a:t>Chapter 7:</a:t>
            </a:r>
            <a:r>
              <a:rPr b="0"/>
              <a:t> More SQL</a:t>
            </a:r>
          </a:p>
        </p:txBody>
      </p:sp>
      <p:pic>
        <p:nvPicPr>
          <p:cNvPr id="180" name="Image" descr="Image"/>
          <p:cNvPicPr>
            <a:picLocks noChangeAspect="1"/>
          </p:cNvPicPr>
          <p:nvPr/>
        </p:nvPicPr>
        <p:blipFill>
          <a:blip r:embed="rId2"/>
          <a:stretch>
            <a:fillRect/>
          </a:stretch>
        </p:blipFill>
        <p:spPr>
          <a:xfrm>
            <a:off x="2032000" y="495300"/>
            <a:ext cx="20320000" cy="482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12" name="Explicit Sets and Renaming of Attributes in SQL"/>
          <p:cNvSpPr txBox="1">
            <a:spLocks noGrp="1"/>
          </p:cNvSpPr>
          <p:nvPr>
            <p:ph type="title"/>
          </p:nvPr>
        </p:nvSpPr>
        <p:spPr>
          <a:prstGeom prst="rect">
            <a:avLst/>
          </a:prstGeom>
        </p:spPr>
        <p:txBody>
          <a:bodyPr/>
          <a:lstStyle/>
          <a:p>
            <a:r>
              <a:t>Explicit Sets and Renaming of Attributes in SQL</a:t>
            </a:r>
          </a:p>
        </p:txBody>
      </p:sp>
      <p:sp>
        <p:nvSpPr>
          <p:cNvPr id="313" name="Can use explicit set of values in WHERE clause"/>
          <p:cNvSpPr txBox="1">
            <a:spLocks noGrp="1"/>
          </p:cNvSpPr>
          <p:nvPr>
            <p:ph type="body" idx="1"/>
          </p:nvPr>
        </p:nvSpPr>
        <p:spPr>
          <a:prstGeom prst="rect">
            <a:avLst/>
          </a:prstGeom>
        </p:spPr>
        <p:txBody>
          <a:bodyPr/>
          <a:lstStyle>
            <a:lvl1pPr marL="685800" indent="-685800">
              <a:buClr>
                <a:srgbClr val="941100"/>
              </a:buClr>
              <a:buChar char=""/>
            </a:lvl1pPr>
          </a:lstStyle>
          <a:p>
            <a:r>
              <a:rPr dirty="0"/>
              <a:t>Can use explicit set of values in WHERE clause</a:t>
            </a:r>
          </a:p>
        </p:txBody>
      </p:sp>
      <p:sp>
        <p:nvSpPr>
          <p:cNvPr id="3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315"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316" name="droppedImage.png" descr="droppedImage.png"/>
          <p:cNvPicPr>
            <a:picLocks noChangeAspect="1"/>
          </p:cNvPicPr>
          <p:nvPr/>
        </p:nvPicPr>
        <p:blipFill>
          <a:blip r:embed="rId3"/>
          <a:stretch>
            <a:fillRect/>
          </a:stretch>
        </p:blipFill>
        <p:spPr>
          <a:xfrm>
            <a:off x="1020264" y="3946921"/>
            <a:ext cx="14128077" cy="2911079"/>
          </a:xfrm>
          <a:prstGeom prst="rect">
            <a:avLst/>
          </a:prstGeom>
          <a:ln w="12700">
            <a:miter lim="400000"/>
          </a:ln>
        </p:spPr>
      </p:pic>
      <p:pic>
        <p:nvPicPr>
          <p:cNvPr id="8" name="Picture 2">
            <a:extLst>
              <a:ext uri="{FF2B5EF4-FFF2-40B4-BE49-F238E27FC236}">
                <a16:creationId xmlns:a16="http://schemas.microsoft.com/office/drawing/2014/main" id="{7295F50F-86B3-4C82-A142-38F9548D9F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10326" y="7282930"/>
            <a:ext cx="17211674"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F60D46-D37D-4DD6-8F6D-AC1A8DF568A8}"/>
              </a:ext>
            </a:extLst>
          </p:cNvPr>
          <p:cNvSpPr>
            <a:spLocks noGrp="1"/>
          </p:cNvSpPr>
          <p:nvPr>
            <p:ph type="body" idx="1"/>
          </p:nvPr>
        </p:nvSpPr>
        <p:spPr/>
        <p:txBody>
          <a:bodyPr/>
          <a:lstStyle/>
          <a:p>
            <a:r>
              <a:rPr lang="en-US" sz="4000" dirty="0"/>
              <a:t>Retrieve the name of each employee who has at least one son.</a:t>
            </a:r>
          </a:p>
          <a:p>
            <a:pPr marL="0" indent="0">
              <a:buNone/>
            </a:pPr>
            <a:r>
              <a:rPr lang="en-US" sz="4000" dirty="0"/>
              <a:t>Select </a:t>
            </a:r>
            <a:r>
              <a:rPr lang="en-US" sz="4000" dirty="0" err="1"/>
              <a:t>Fname</a:t>
            </a:r>
            <a:r>
              <a:rPr lang="en-US" sz="4000" dirty="0"/>
              <a:t>, </a:t>
            </a:r>
            <a:r>
              <a:rPr lang="en-US" sz="4000" dirty="0" err="1"/>
              <a:t>Lname</a:t>
            </a:r>
            <a:endParaRPr lang="en-US" sz="4000" dirty="0"/>
          </a:p>
          <a:p>
            <a:pPr marL="0" indent="0">
              <a:buNone/>
            </a:pPr>
            <a:r>
              <a:rPr lang="en-US" sz="4000" dirty="0"/>
              <a:t>From Employee </a:t>
            </a:r>
          </a:p>
          <a:p>
            <a:pPr marL="0" indent="0">
              <a:buNone/>
            </a:pPr>
            <a:r>
              <a:rPr lang="en-US" sz="4000" dirty="0"/>
              <a:t>Where </a:t>
            </a:r>
            <a:r>
              <a:rPr lang="en-US" sz="4000" dirty="0" err="1"/>
              <a:t>Ssn</a:t>
            </a:r>
            <a:r>
              <a:rPr lang="en-US" sz="4000" dirty="0"/>
              <a:t>  </a:t>
            </a:r>
            <a:r>
              <a:rPr lang="en-US" sz="4000" b="1" dirty="0">
                <a:solidFill>
                  <a:srgbClr val="FF0000"/>
                </a:solidFill>
              </a:rPr>
              <a:t>IN   </a:t>
            </a:r>
            <a:r>
              <a:rPr lang="en-US" sz="4000" dirty="0"/>
              <a:t> (Select </a:t>
            </a:r>
            <a:r>
              <a:rPr lang="en-US" sz="4000" dirty="0" err="1"/>
              <a:t>Essn</a:t>
            </a:r>
            <a:r>
              <a:rPr lang="en-US" sz="4000" dirty="0"/>
              <a:t> </a:t>
            </a:r>
          </a:p>
          <a:p>
            <a:pPr marL="0" indent="0">
              <a:buNone/>
            </a:pPr>
            <a:r>
              <a:rPr lang="en-US" sz="4000" dirty="0"/>
              <a:t>                              From Dependent</a:t>
            </a:r>
          </a:p>
          <a:p>
            <a:pPr marL="0" indent="0">
              <a:buNone/>
            </a:pPr>
            <a:r>
              <a:rPr lang="en-US" sz="4000" dirty="0"/>
              <a:t>                              Where relationship = ‘son’);</a:t>
            </a:r>
          </a:p>
          <a:p>
            <a:pPr marL="0" indent="0">
              <a:buNone/>
            </a:pPr>
            <a:endParaRPr lang="en-US" sz="4000" dirty="0"/>
          </a:p>
          <a:p>
            <a:pPr marL="0" indent="0">
              <a:buNone/>
            </a:pPr>
            <a:r>
              <a:rPr lang="en-US" sz="4000" dirty="0"/>
              <a:t>  the result of the subquery is:  </a:t>
            </a:r>
            <a:r>
              <a:rPr lang="en-US" sz="4000" b="1" dirty="0">
                <a:solidFill>
                  <a:srgbClr val="00B050"/>
                </a:solidFill>
              </a:rPr>
              <a:t>{‘123456789’, ‘333445555’}</a:t>
            </a:r>
          </a:p>
          <a:p>
            <a:pPr marL="0" indent="0">
              <a:buNone/>
            </a:pPr>
            <a:r>
              <a:rPr lang="en-US" sz="4000" b="1" dirty="0">
                <a:solidFill>
                  <a:srgbClr val="00B050"/>
                </a:solidFill>
              </a:rPr>
              <a:t> 			  </a:t>
            </a:r>
            <a:r>
              <a:rPr lang="en-US" sz="4000" b="1" dirty="0">
                <a:solidFill>
                  <a:srgbClr val="C00000"/>
                </a:solidFill>
              </a:rPr>
              <a:t>Each of these two ESSNs has at least one son</a:t>
            </a:r>
          </a:p>
          <a:p>
            <a:pPr marL="0" indent="0">
              <a:buNone/>
            </a:pPr>
            <a:endParaRPr lang="en-US" sz="4000" dirty="0"/>
          </a:p>
        </p:txBody>
      </p:sp>
      <p:sp>
        <p:nvSpPr>
          <p:cNvPr id="4" name="Nested Queries (cont’d.)">
            <a:extLst>
              <a:ext uri="{FF2B5EF4-FFF2-40B4-BE49-F238E27FC236}">
                <a16:creationId xmlns:a16="http://schemas.microsoft.com/office/drawing/2014/main" id="{83E21744-C9CA-4EF7-A27F-542B2C0DAF19}"/>
              </a:ext>
            </a:extLst>
          </p:cNvPr>
          <p:cNvSpPr txBox="1">
            <a:spLocks noGrp="1"/>
          </p:cNvSpPr>
          <p:nvPr>
            <p:ph type="title"/>
          </p:nvPr>
        </p:nvSpPr>
        <p:spPr>
          <a:xfrm>
            <a:off x="762000" y="4763"/>
            <a:ext cx="20321588" cy="1798637"/>
          </a:xfrm>
          <a:prstGeom prst="rect">
            <a:avLst/>
          </a:prstGeom>
        </p:spPr>
        <p:txBody>
          <a:bodyPr/>
          <a:lstStyle/>
          <a:p>
            <a:r>
              <a:rPr dirty="0"/>
              <a:t>Nested Queries (cont’d.)</a:t>
            </a:r>
          </a:p>
        </p:txBody>
      </p:sp>
      <p:graphicFrame>
        <p:nvGraphicFramePr>
          <p:cNvPr id="5" name="Object 4">
            <a:extLst>
              <a:ext uri="{FF2B5EF4-FFF2-40B4-BE49-F238E27FC236}">
                <a16:creationId xmlns:a16="http://schemas.microsoft.com/office/drawing/2014/main" id="{4FAF065B-056F-4DB4-B03C-9DB1242E9526}"/>
              </a:ext>
            </a:extLst>
          </p:cNvPr>
          <p:cNvGraphicFramePr>
            <a:graphicFrameLocks noChangeAspect="1"/>
          </p:cNvGraphicFramePr>
          <p:nvPr>
            <p:extLst>
              <p:ext uri="{D42A27DB-BD31-4B8C-83A1-F6EECF244321}">
                <p14:modId xmlns:p14="http://schemas.microsoft.com/office/powerpoint/2010/main" val="4240585236"/>
              </p:ext>
            </p:extLst>
          </p:nvPr>
        </p:nvGraphicFramePr>
        <p:xfrm>
          <a:off x="14347978" y="1974439"/>
          <a:ext cx="9483195" cy="6181020"/>
        </p:xfrm>
        <a:graphic>
          <a:graphicData uri="http://schemas.openxmlformats.org/presentationml/2006/ole">
            <mc:AlternateContent xmlns:mc="http://schemas.openxmlformats.org/markup-compatibility/2006">
              <mc:Choice xmlns:v="urn:schemas-microsoft-com:vml" Requires="v">
                <p:oleObj name="Bitmap Image" r:id="rId2" imgW="5302080" imgH="2730600" progId="Paint.Picture">
                  <p:embed/>
                </p:oleObj>
              </mc:Choice>
              <mc:Fallback>
                <p:oleObj name="Bitmap Image" r:id="rId2" imgW="5302080" imgH="2730600" progId="Paint.Picture">
                  <p:embed/>
                  <p:pic>
                    <p:nvPicPr>
                      <p:cNvPr id="0" name=""/>
                      <p:cNvPicPr/>
                      <p:nvPr/>
                    </p:nvPicPr>
                    <p:blipFill>
                      <a:blip r:embed="rId3"/>
                      <a:stretch>
                        <a:fillRect/>
                      </a:stretch>
                    </p:blipFill>
                    <p:spPr>
                      <a:xfrm>
                        <a:off x="14347978" y="1974439"/>
                        <a:ext cx="9483195" cy="618102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C5A4CA9-4309-4A19-A8E4-B6742A3A555D}"/>
              </a:ext>
            </a:extLst>
          </p:cNvPr>
          <p:cNvGraphicFramePr>
            <a:graphicFrameLocks noChangeAspect="1"/>
          </p:cNvGraphicFramePr>
          <p:nvPr>
            <p:extLst>
              <p:ext uri="{D42A27DB-BD31-4B8C-83A1-F6EECF244321}">
                <p14:modId xmlns:p14="http://schemas.microsoft.com/office/powerpoint/2010/main" val="2249992994"/>
              </p:ext>
            </p:extLst>
          </p:nvPr>
        </p:nvGraphicFramePr>
        <p:xfrm>
          <a:off x="14138805" y="8413441"/>
          <a:ext cx="9274022" cy="4489927"/>
        </p:xfrm>
        <a:graphic>
          <a:graphicData uri="http://schemas.openxmlformats.org/presentationml/2006/ole">
            <mc:AlternateContent xmlns:mc="http://schemas.openxmlformats.org/markup-compatibility/2006">
              <mc:Choice xmlns:v="urn:schemas-microsoft-com:vml" Requires="v">
                <p:oleObj name="Bitmap Image" r:id="rId4" imgW="3803760" imgH="1841400" progId="Paint.Picture">
                  <p:embed/>
                </p:oleObj>
              </mc:Choice>
              <mc:Fallback>
                <p:oleObj name="Bitmap Image" r:id="rId4" imgW="3803760" imgH="1841400" progId="Paint.Picture">
                  <p:embed/>
                  <p:pic>
                    <p:nvPicPr>
                      <p:cNvPr id="0" name=""/>
                      <p:cNvPicPr/>
                      <p:nvPr/>
                    </p:nvPicPr>
                    <p:blipFill>
                      <a:blip r:embed="rId5"/>
                      <a:stretch>
                        <a:fillRect/>
                      </a:stretch>
                    </p:blipFill>
                    <p:spPr>
                      <a:xfrm>
                        <a:off x="14138805" y="8413441"/>
                        <a:ext cx="9274022" cy="4489927"/>
                      </a:xfrm>
                      <a:prstGeom prst="rect">
                        <a:avLst/>
                      </a:prstGeom>
                    </p:spPr>
                  </p:pic>
                </p:oleObj>
              </mc:Fallback>
            </mc:AlternateContent>
          </a:graphicData>
        </a:graphic>
      </p:graphicFrame>
    </p:spTree>
    <p:extLst>
      <p:ext uri="{BB962C8B-B14F-4D97-AF65-F5344CB8AC3E}">
        <p14:creationId xmlns:p14="http://schemas.microsoft.com/office/powerpoint/2010/main" val="915236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92" name="Nested Queries (cont’d.)"/>
          <p:cNvSpPr txBox="1">
            <a:spLocks noGrp="1"/>
          </p:cNvSpPr>
          <p:nvPr>
            <p:ph type="title"/>
          </p:nvPr>
        </p:nvSpPr>
        <p:spPr>
          <a:prstGeom prst="rect">
            <a:avLst/>
          </a:prstGeom>
        </p:spPr>
        <p:txBody>
          <a:bodyPr/>
          <a:lstStyle/>
          <a:p>
            <a:r>
              <a:t>Nested Queries (cont’d.)</a:t>
            </a:r>
          </a:p>
        </p:txBody>
      </p:sp>
      <p:pic>
        <p:nvPicPr>
          <p:cNvPr id="294" name="image.png" descr="image.png"/>
          <p:cNvPicPr>
            <a:picLocks/>
          </p:cNvPicPr>
          <p:nvPr/>
        </p:nvPicPr>
        <p:blipFill>
          <a:blip r:embed="rId2"/>
          <a:stretch>
            <a:fillRect/>
          </a:stretch>
        </p:blipFill>
        <p:spPr>
          <a:xfrm>
            <a:off x="1277896" y="8719580"/>
            <a:ext cx="13125451" cy="3053954"/>
          </a:xfrm>
          <a:prstGeom prst="rect">
            <a:avLst/>
          </a:prstGeom>
          <a:ln w="12700">
            <a:miter lim="400000"/>
          </a:ln>
        </p:spPr>
      </p:pic>
      <p:sp>
        <p:nvSpPr>
          <p:cNvPr id="295" name="Slide Number"/>
          <p:cNvSpPr txBox="1">
            <a:spLocks noGrp="1"/>
          </p:cNvSpPr>
          <p:nvPr>
            <p:ph type="sldNum" sz="quarter" idx="2"/>
          </p:nvPr>
        </p:nvSpPr>
        <p:spPr>
          <a:xfrm>
            <a:off x="12081252" y="12787312"/>
            <a:ext cx="42664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296"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12" name="Use tuples of values in comparisons, e.g. (Pno, Hours)…">
            <a:extLst>
              <a:ext uri="{FF2B5EF4-FFF2-40B4-BE49-F238E27FC236}">
                <a16:creationId xmlns:a16="http://schemas.microsoft.com/office/drawing/2014/main" id="{E9F51CA7-DA7D-4447-BC4B-89FAEB1FC87E}"/>
              </a:ext>
            </a:extLst>
          </p:cNvPr>
          <p:cNvSpPr txBox="1">
            <a:spLocks/>
          </p:cNvSpPr>
          <p:nvPr/>
        </p:nvSpPr>
        <p:spPr>
          <a:xfrm>
            <a:off x="466966" y="1671215"/>
            <a:ext cx="22860000" cy="1010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marL="812800" marR="0" indent="-812800"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1pPr>
            <a:lvl2pPr marL="1638300" marR="0" indent="-825500" algn="l" defTabSz="584200" rtl="0" latinLnBrk="0">
              <a:lnSpc>
                <a:spcPct val="100000"/>
              </a:lnSpc>
              <a:spcBef>
                <a:spcPts val="1600"/>
              </a:spcBef>
              <a:spcAft>
                <a:spcPts val="0"/>
              </a:spcAft>
              <a:buClr>
                <a:srgbClr val="FF9300"/>
              </a:buClr>
              <a:buSzPct val="100000"/>
              <a:buFontTx/>
              <a:buChar char="■"/>
              <a:tabLst/>
              <a:defRPr sz="5600" b="0" i="0" u="none" strike="noStrike" cap="none" spc="0" baseline="0">
                <a:solidFill>
                  <a:srgbClr val="000000"/>
                </a:solidFill>
                <a:uFillTx/>
                <a:latin typeface="Times New Roman"/>
                <a:ea typeface="Times New Roman"/>
                <a:cs typeface="Times New Roman"/>
                <a:sym typeface="Times New Roman"/>
              </a:defRPr>
            </a:lvl2pPr>
            <a:lvl3pPr marL="2032000" marR="0" indent="-812800" algn="l" defTabSz="584200" rtl="0" latinLnBrk="0">
              <a:lnSpc>
                <a:spcPct val="100000"/>
              </a:lnSpc>
              <a:spcBef>
                <a:spcPts val="1600"/>
              </a:spcBef>
              <a:spcAft>
                <a:spcPts val="0"/>
              </a:spcAft>
              <a:buClr>
                <a:srgbClr val="008F00"/>
              </a:buClr>
              <a:buSzPct val="75000"/>
              <a:buFontTx/>
              <a:buChar char="□"/>
              <a:tabLst/>
              <a:defRPr sz="4800" b="0" i="0" u="none" strike="noStrike" cap="none" spc="0" baseline="0">
                <a:solidFill>
                  <a:srgbClr val="000000"/>
                </a:solidFill>
                <a:uFillTx/>
                <a:latin typeface="Times New Roman"/>
                <a:ea typeface="Times New Roman"/>
                <a:cs typeface="Times New Roman"/>
                <a:sym typeface="Times New Roman"/>
              </a:defRPr>
            </a:lvl3pPr>
            <a:lvl4pPr marL="2184400" marR="0" indent="-812800" algn="l" defTabSz="584200" rtl="0" latinLnBrk="0">
              <a:lnSpc>
                <a:spcPct val="100000"/>
              </a:lnSpc>
              <a:spcBef>
                <a:spcPts val="1600"/>
              </a:spcBef>
              <a:spcAft>
                <a:spcPts val="0"/>
              </a:spcAft>
              <a:buClr>
                <a:srgbClr val="008F00"/>
              </a:buClr>
              <a:buSzPct val="100000"/>
              <a:buFontTx/>
              <a:buChar char="-"/>
              <a:tabLst/>
              <a:defRPr sz="4800" b="0" i="0" u="none" strike="noStrike" cap="none" spc="0" baseline="0">
                <a:solidFill>
                  <a:srgbClr val="000000"/>
                </a:solidFill>
                <a:uFillTx/>
                <a:latin typeface="Times New Roman"/>
                <a:ea typeface="Times New Roman"/>
                <a:cs typeface="Times New Roman"/>
                <a:sym typeface="Times New Roman"/>
              </a:defRPr>
            </a:lvl4pPr>
            <a:lvl5pPr marL="2641600" marR="0" indent="-812800" algn="l" defTabSz="584200" rtl="0" latinLnBrk="0">
              <a:lnSpc>
                <a:spcPct val="100000"/>
              </a:lnSpc>
              <a:spcBef>
                <a:spcPts val="1600"/>
              </a:spcBef>
              <a:spcAft>
                <a:spcPts val="0"/>
              </a:spcAft>
              <a:buClr>
                <a:srgbClr val="008F00"/>
              </a:buClr>
              <a:buSzPct val="75000"/>
              <a:buFontTx/>
              <a:buChar char="•"/>
              <a:tabLst/>
              <a:defRPr sz="4800" b="0" i="0" u="none" strike="noStrike" cap="none" spc="0" baseline="0">
                <a:solidFill>
                  <a:srgbClr val="000000"/>
                </a:solidFill>
                <a:uFillTx/>
                <a:latin typeface="Times New Roman"/>
                <a:ea typeface="Times New Roman"/>
                <a:cs typeface="Times New Roman"/>
                <a:sym typeface="Times New Roman"/>
              </a:defRPr>
            </a:lvl5pPr>
            <a:lvl6pPr marL="30988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6pPr>
            <a:lvl7pPr marL="35560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7pPr>
            <a:lvl8pPr marL="40132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8pPr>
            <a:lvl9pPr marL="44704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9pPr>
          </a:lstStyle>
          <a:p>
            <a:pPr marL="685800" indent="-685800" hangingPunct="1">
              <a:buClr>
                <a:srgbClr val="941100"/>
              </a:buClr>
              <a:buFontTx/>
              <a:buChar char=""/>
            </a:pPr>
            <a:r>
              <a:rPr lang="en-US" dirty="0"/>
              <a:t>Use </a:t>
            </a:r>
            <a:r>
              <a:rPr lang="en-US" b="1" i="1" dirty="0"/>
              <a:t>tuples of values</a:t>
            </a:r>
            <a:r>
              <a:rPr lang="en-US" dirty="0"/>
              <a:t> in comparisons, </a:t>
            </a:r>
          </a:p>
          <a:p>
            <a:pPr marL="0" indent="0" hangingPunct="1">
              <a:buClr>
                <a:srgbClr val="941100"/>
              </a:buClr>
              <a:buNone/>
            </a:pPr>
            <a:r>
              <a:rPr lang="en-US" dirty="0"/>
              <a:t>        e.g. </a:t>
            </a:r>
            <a:r>
              <a:rPr lang="en-US" dirty="0">
                <a:latin typeface="Courier New"/>
                <a:ea typeface="Courier New"/>
                <a:cs typeface="Courier New"/>
                <a:sym typeface="Courier New"/>
              </a:rPr>
              <a:t>(</a:t>
            </a:r>
            <a:r>
              <a:rPr lang="en-US" dirty="0" err="1">
                <a:latin typeface="Courier New"/>
                <a:ea typeface="Courier New"/>
                <a:cs typeface="Courier New"/>
                <a:sym typeface="Courier New"/>
              </a:rPr>
              <a:t>Pno</a:t>
            </a:r>
            <a:r>
              <a:rPr lang="en-US" dirty="0">
                <a:latin typeface="Courier New"/>
                <a:ea typeface="Courier New"/>
                <a:cs typeface="Courier New"/>
                <a:sym typeface="Courier New"/>
              </a:rPr>
              <a:t>, Hours)</a:t>
            </a:r>
          </a:p>
          <a:p>
            <a:pPr marL="957262" lvl="1" indent="-500062" hangingPunct="1">
              <a:buClr>
                <a:srgbClr val="0085CC"/>
              </a:buClr>
              <a:buSzPct val="80000"/>
              <a:buFontTx/>
              <a:buChar char=""/>
            </a:pPr>
            <a:r>
              <a:rPr lang="en-US" dirty="0"/>
              <a:t>Place them within parentheses</a:t>
            </a:r>
          </a:p>
          <a:p>
            <a:pPr marL="957262" lvl="1" indent="-500062" hangingPunct="1">
              <a:buClr>
                <a:srgbClr val="0085CC"/>
              </a:buClr>
              <a:buSzPct val="80000"/>
              <a:buFontTx/>
              <a:buChar char=""/>
            </a:pPr>
            <a:endParaRPr lang="en-US" sz="2000" dirty="0"/>
          </a:p>
          <a:p>
            <a:pPr marL="457200" lvl="1" indent="0" hangingPunct="1">
              <a:spcBef>
                <a:spcPts val="600"/>
              </a:spcBef>
              <a:buClr>
                <a:srgbClr val="0085CC"/>
              </a:buClr>
              <a:buSzPct val="80000"/>
              <a:buNone/>
            </a:pPr>
            <a:r>
              <a:rPr lang="en-US" b="1" dirty="0"/>
              <a:t>Query:</a:t>
            </a:r>
            <a:r>
              <a:rPr lang="en-US" dirty="0"/>
              <a:t> Retrieve the SSN of every employee who had </a:t>
            </a:r>
          </a:p>
          <a:p>
            <a:pPr marL="457200" lvl="1" indent="0" hangingPunct="1">
              <a:spcBef>
                <a:spcPts val="600"/>
              </a:spcBef>
              <a:buClr>
                <a:srgbClr val="0085CC"/>
              </a:buClr>
              <a:buSzPct val="80000"/>
              <a:buNone/>
            </a:pPr>
            <a:r>
              <a:rPr lang="en-US" dirty="0"/>
              <a:t>worked on the same projects and the same number of </a:t>
            </a:r>
          </a:p>
          <a:p>
            <a:pPr marL="457200" lvl="1" indent="0" hangingPunct="1">
              <a:spcBef>
                <a:spcPts val="600"/>
              </a:spcBef>
              <a:buClr>
                <a:srgbClr val="0085CC"/>
              </a:buClr>
              <a:buSzPct val="80000"/>
              <a:buNone/>
            </a:pPr>
            <a:r>
              <a:rPr lang="en-US" dirty="0"/>
              <a:t>hours as the employee with SSN= ‘123456789’</a:t>
            </a:r>
          </a:p>
          <a:p>
            <a:pPr marL="957262" lvl="1" indent="-500062" hangingPunct="1">
              <a:buClr>
                <a:srgbClr val="0085CC"/>
              </a:buClr>
              <a:buSzPct val="80000"/>
              <a:buFontTx/>
              <a:buChar char=""/>
            </a:pPr>
            <a:endParaRPr lang="en-US" dirty="0"/>
          </a:p>
        </p:txBody>
      </p:sp>
      <p:graphicFrame>
        <p:nvGraphicFramePr>
          <p:cNvPr id="2" name="Object 1">
            <a:extLst>
              <a:ext uri="{FF2B5EF4-FFF2-40B4-BE49-F238E27FC236}">
                <a16:creationId xmlns:a16="http://schemas.microsoft.com/office/drawing/2014/main" id="{2AFA4B09-C310-461F-B050-013F210CE626}"/>
              </a:ext>
            </a:extLst>
          </p:cNvPr>
          <p:cNvGraphicFramePr>
            <a:graphicFrameLocks noChangeAspect="1"/>
          </p:cNvGraphicFramePr>
          <p:nvPr>
            <p:extLst>
              <p:ext uri="{D42A27DB-BD31-4B8C-83A1-F6EECF244321}">
                <p14:modId xmlns:p14="http://schemas.microsoft.com/office/powerpoint/2010/main" val="4366530"/>
              </p:ext>
            </p:extLst>
          </p:nvPr>
        </p:nvGraphicFramePr>
        <p:xfrm>
          <a:off x="16543379" y="1556951"/>
          <a:ext cx="6617789" cy="11218985"/>
        </p:xfrm>
        <a:graphic>
          <a:graphicData uri="http://schemas.openxmlformats.org/presentationml/2006/ole">
            <mc:AlternateContent xmlns:mc="http://schemas.openxmlformats.org/markup-compatibility/2006">
              <mc:Choice xmlns:v="urn:schemas-microsoft-com:vml" Requires="v">
                <p:oleObj name="Bitmap Image" r:id="rId4" imgW="1924200" imgH="3505320" progId="Paint.Picture">
                  <p:embed/>
                </p:oleObj>
              </mc:Choice>
              <mc:Fallback>
                <p:oleObj name="Bitmap Image" r:id="rId4" imgW="1924200" imgH="3505320" progId="Paint.Picture">
                  <p:embed/>
                  <p:pic>
                    <p:nvPicPr>
                      <p:cNvPr id="0" name=""/>
                      <p:cNvPicPr/>
                      <p:nvPr/>
                    </p:nvPicPr>
                    <p:blipFill>
                      <a:blip r:embed="rId5"/>
                      <a:stretch>
                        <a:fillRect/>
                      </a:stretch>
                    </p:blipFill>
                    <p:spPr>
                      <a:xfrm>
                        <a:off x="16543379" y="1556951"/>
                        <a:ext cx="6617789" cy="11218985"/>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79A388E9-A233-4BB2-8D8A-5F93CA38CF55}"/>
              </a:ext>
            </a:extLst>
          </p:cNvPr>
          <p:cNvSpPr txBox="1"/>
          <p:nvPr/>
        </p:nvSpPr>
        <p:spPr>
          <a:xfrm>
            <a:off x="1277896" y="11869734"/>
            <a:ext cx="12664619"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000000"/>
                </a:solidFill>
                <a:effectLst/>
                <a:uFillTx/>
                <a:latin typeface="+mn-lt"/>
                <a:ea typeface="+mn-ea"/>
                <a:cs typeface="+mn-cs"/>
                <a:sym typeface="Helvetica Neue Light"/>
              </a:rPr>
              <a:t>The result of the subquery is: </a:t>
            </a:r>
            <a:r>
              <a:rPr lang="en-US" sz="4400" dirty="0"/>
              <a:t>{ </a:t>
            </a:r>
            <a:r>
              <a:rPr lang="en-US" sz="4400" b="1" u="sng" dirty="0">
                <a:solidFill>
                  <a:srgbClr val="00B050"/>
                </a:solidFill>
              </a:rPr>
              <a:t>(1, 32.5)</a:t>
            </a:r>
            <a:r>
              <a:rPr lang="en-US" sz="4400" dirty="0"/>
              <a:t>,  </a:t>
            </a:r>
            <a:r>
              <a:rPr lang="en-US" sz="4400" b="1" u="sng" dirty="0">
                <a:solidFill>
                  <a:srgbClr val="00B050"/>
                </a:solidFill>
              </a:rPr>
              <a:t>(2, 7.5)</a:t>
            </a:r>
            <a:r>
              <a:rPr lang="en-US" sz="4400" dirty="0"/>
              <a:t> }</a:t>
            </a:r>
            <a:r>
              <a:rPr kumimoji="0" lang="en-US" sz="4400" b="0" i="0" u="none" strike="noStrike" cap="none" spc="0" normalizeH="0" baseline="0" dirty="0">
                <a:ln>
                  <a:noFill/>
                </a:ln>
                <a:solidFill>
                  <a:srgbClr val="000000"/>
                </a:solidFill>
                <a:effectLst/>
                <a:uFillTx/>
                <a:latin typeface="+mn-lt"/>
                <a:ea typeface="+mn-ea"/>
                <a:cs typeface="+mn-cs"/>
                <a:sym typeface="Helvetica Neue Light"/>
              </a:rPr>
              <a:t> </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Line"/>
          <p:cNvSpPr/>
          <p:nvPr/>
        </p:nvSpPr>
        <p:spPr>
          <a:xfrm>
            <a:off x="-3304411" y="21060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81" name="Nested Queries (cont’d.)"/>
          <p:cNvSpPr txBox="1">
            <a:spLocks noGrp="1"/>
          </p:cNvSpPr>
          <p:nvPr>
            <p:ph type="title"/>
          </p:nvPr>
        </p:nvSpPr>
        <p:spPr>
          <a:xfrm>
            <a:off x="-3304410" y="307459"/>
            <a:ext cx="20321786" cy="1798638"/>
          </a:xfrm>
          <a:prstGeom prst="rect">
            <a:avLst/>
          </a:prstGeom>
        </p:spPr>
        <p:txBody>
          <a:bodyPr/>
          <a:lstStyle/>
          <a:p>
            <a:r>
              <a:rPr dirty="0"/>
              <a:t>Nested Queries (cont’d.)</a:t>
            </a:r>
          </a:p>
        </p:txBody>
      </p:sp>
      <p:sp>
        <p:nvSpPr>
          <p:cNvPr id="282" name="Slide Number"/>
          <p:cNvSpPr txBox="1">
            <a:spLocks noGrp="1"/>
          </p:cNvSpPr>
          <p:nvPr>
            <p:ph type="sldNum" sz="quarter" idx="2"/>
          </p:nvPr>
        </p:nvSpPr>
        <p:spPr>
          <a:xfrm>
            <a:off x="7833994" y="13089612"/>
            <a:ext cx="607493"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284" name="droppedImage.png" descr="droppedImage.png"/>
          <p:cNvPicPr>
            <a:picLocks noChangeAspect="1"/>
          </p:cNvPicPr>
          <p:nvPr/>
        </p:nvPicPr>
        <p:blipFill>
          <a:blip r:embed="rId3"/>
          <a:stretch>
            <a:fillRect/>
          </a:stretch>
        </p:blipFill>
        <p:spPr>
          <a:xfrm>
            <a:off x="-332112" y="4009082"/>
            <a:ext cx="15644814" cy="7080281"/>
          </a:xfrm>
          <a:prstGeom prst="rect">
            <a:avLst/>
          </a:prstGeom>
          <a:ln w="12700">
            <a:miter lim="400000"/>
          </a:ln>
        </p:spPr>
      </p:pic>
      <p:sp>
        <p:nvSpPr>
          <p:cNvPr id="285" name="UNION"/>
          <p:cNvSpPr/>
          <p:nvPr/>
        </p:nvSpPr>
        <p:spPr>
          <a:xfrm>
            <a:off x="-151239" y="8360696"/>
            <a:ext cx="4329907" cy="1250157"/>
          </a:xfrm>
          <a:custGeom>
            <a:avLst/>
            <a:gdLst/>
            <a:ahLst/>
            <a:cxnLst>
              <a:cxn ang="0">
                <a:pos x="wd2" y="hd2"/>
              </a:cxn>
              <a:cxn ang="5400000">
                <a:pos x="wd2" y="hd2"/>
              </a:cxn>
              <a:cxn ang="10800000">
                <a:pos x="wd2" y="hd2"/>
              </a:cxn>
              <a:cxn ang="16200000">
                <a:pos x="wd2" y="hd2"/>
              </a:cxn>
            </a:cxnLst>
            <a:rect l="0" t="0" r="r" b="b"/>
            <a:pathLst>
              <a:path w="21600" h="21600" extrusionOk="0">
                <a:moveTo>
                  <a:pt x="1782" y="0"/>
                </a:moveTo>
                <a:cubicBezTo>
                  <a:pt x="798" y="0"/>
                  <a:pt x="0" y="2763"/>
                  <a:pt x="0" y="6171"/>
                </a:cubicBezTo>
                <a:lnTo>
                  <a:pt x="0" y="15429"/>
                </a:lnTo>
                <a:cubicBezTo>
                  <a:pt x="0" y="18837"/>
                  <a:pt x="798" y="21600"/>
                  <a:pt x="1782" y="21600"/>
                </a:cubicBezTo>
                <a:lnTo>
                  <a:pt x="10157" y="21600"/>
                </a:lnTo>
                <a:cubicBezTo>
                  <a:pt x="11141" y="21600"/>
                  <a:pt x="11938" y="18837"/>
                  <a:pt x="11938" y="15429"/>
                </a:cubicBezTo>
                <a:lnTo>
                  <a:pt x="11938" y="8407"/>
                </a:lnTo>
                <a:lnTo>
                  <a:pt x="21600" y="274"/>
                </a:lnTo>
                <a:lnTo>
                  <a:pt x="11525" y="2263"/>
                </a:lnTo>
                <a:cubicBezTo>
                  <a:pt x="11198" y="892"/>
                  <a:pt x="10710" y="0"/>
                  <a:pt x="10157" y="0"/>
                </a:cubicBezTo>
                <a:lnTo>
                  <a:pt x="1782" y="0"/>
                </a:lnTo>
                <a:close/>
              </a:path>
            </a:pathLst>
          </a:custGeom>
          <a:solidFill>
            <a:srgbClr val="FFFFFF"/>
          </a:solidFill>
          <a:ln w="25400">
            <a:solidFill>
              <a:srgbClr val="FF26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800" b="1">
                <a:solidFill>
                  <a:srgbClr val="FF2600"/>
                </a:solidFill>
                <a:latin typeface="Helvetica Neue"/>
                <a:ea typeface="Helvetica Neue"/>
                <a:cs typeface="Helvetica Neue"/>
                <a:sym typeface="Helvetica Neue"/>
              </a:defRPr>
            </a:lvl1pPr>
          </a:lstStyle>
          <a:p>
            <a:r>
              <a:rPr dirty="0"/>
              <a:t>UNION</a:t>
            </a:r>
          </a:p>
        </p:txBody>
      </p:sp>
      <p:sp>
        <p:nvSpPr>
          <p:cNvPr id="286" name="Rectangle"/>
          <p:cNvSpPr/>
          <p:nvPr/>
        </p:nvSpPr>
        <p:spPr>
          <a:xfrm>
            <a:off x="4178668" y="8696206"/>
            <a:ext cx="10947797" cy="2393157"/>
          </a:xfrm>
          <a:prstGeom prst="rect">
            <a:avLst/>
          </a:prstGeom>
          <a:ln w="63500">
            <a:solidFill>
              <a:srgbClr val="FF2600"/>
            </a:solidFill>
            <a:miter lim="400000"/>
          </a:ln>
        </p:spPr>
        <p:txBody>
          <a:bodyPr lIns="71437" tIns="71437" rIns="71437" bIns="71437" anchor="ctr"/>
          <a:lstStyle/>
          <a:p>
            <a:pPr>
              <a:defRPr sz="5000"/>
            </a:pPr>
            <a:endParaRPr/>
          </a:p>
        </p:txBody>
      </p:sp>
      <p:sp>
        <p:nvSpPr>
          <p:cNvPr id="287" name="Rectangle"/>
          <p:cNvSpPr/>
          <p:nvPr/>
        </p:nvSpPr>
        <p:spPr>
          <a:xfrm>
            <a:off x="4178668" y="5427940"/>
            <a:ext cx="10947797" cy="2786064"/>
          </a:xfrm>
          <a:prstGeom prst="rect">
            <a:avLst/>
          </a:prstGeom>
          <a:ln w="63500">
            <a:solidFill>
              <a:srgbClr val="FF2600"/>
            </a:solidFill>
            <a:miter lim="400000"/>
          </a:ln>
        </p:spPr>
        <p:txBody>
          <a:bodyPr lIns="71437" tIns="71437" rIns="71437" bIns="71437" anchor="ctr"/>
          <a:lstStyle/>
          <a:p>
            <a:pPr>
              <a:defRPr sz="5000"/>
            </a:pPr>
            <a:endParaRPr/>
          </a:p>
        </p:txBody>
      </p:sp>
      <p:pic>
        <p:nvPicPr>
          <p:cNvPr id="3" name="Picture 2">
            <a:extLst>
              <a:ext uri="{FF2B5EF4-FFF2-40B4-BE49-F238E27FC236}">
                <a16:creationId xmlns:a16="http://schemas.microsoft.com/office/drawing/2014/main" id="{590C3E77-F621-438C-9187-35C047591461}"/>
              </a:ext>
            </a:extLst>
          </p:cNvPr>
          <p:cNvPicPr>
            <a:picLocks noChangeAspect="1"/>
          </p:cNvPicPr>
          <p:nvPr/>
        </p:nvPicPr>
        <p:blipFill>
          <a:blip r:embed="rId4"/>
          <a:stretch>
            <a:fillRect/>
          </a:stretch>
        </p:blipFill>
        <p:spPr>
          <a:xfrm>
            <a:off x="713257" y="2252665"/>
            <a:ext cx="13554075" cy="1609725"/>
          </a:xfrm>
          <a:prstGeom prst="rect">
            <a:avLst/>
          </a:prstGeom>
        </p:spPr>
      </p:pic>
      <p:pic>
        <p:nvPicPr>
          <p:cNvPr id="10" name="image.png" descr="image.png">
            <a:extLst>
              <a:ext uri="{FF2B5EF4-FFF2-40B4-BE49-F238E27FC236}">
                <a16:creationId xmlns:a16="http://schemas.microsoft.com/office/drawing/2014/main" id="{48B16B6A-EF0C-438B-A709-B8AF25B0CAF5}"/>
              </a:ext>
            </a:extLst>
          </p:cNvPr>
          <p:cNvPicPr>
            <a:picLocks noChangeAspect="1"/>
          </p:cNvPicPr>
          <p:nvPr/>
        </p:nvPicPr>
        <p:blipFill>
          <a:blip r:embed="rId5"/>
          <a:stretch>
            <a:fillRect/>
          </a:stretch>
        </p:blipFill>
        <p:spPr>
          <a:xfrm>
            <a:off x="15312702" y="-572890"/>
            <a:ext cx="8090939" cy="8200167"/>
          </a:xfrm>
          <a:prstGeom prst="rect">
            <a:avLst/>
          </a:prstGeom>
          <a:ln w="12700">
            <a:miter lim="400000"/>
          </a:ln>
        </p:spPr>
      </p:pic>
      <p:pic>
        <p:nvPicPr>
          <p:cNvPr id="11" name="image.png" descr="image.png">
            <a:extLst>
              <a:ext uri="{FF2B5EF4-FFF2-40B4-BE49-F238E27FC236}">
                <a16:creationId xmlns:a16="http://schemas.microsoft.com/office/drawing/2014/main" id="{F0208293-E36C-4F6A-A704-C1D6109AB7B5}"/>
              </a:ext>
            </a:extLst>
          </p:cNvPr>
          <p:cNvPicPr>
            <a:picLocks noChangeAspect="1"/>
          </p:cNvPicPr>
          <p:nvPr/>
        </p:nvPicPr>
        <p:blipFill>
          <a:blip r:embed="rId6"/>
          <a:srcRect t="946"/>
          <a:stretch>
            <a:fillRect/>
          </a:stretch>
        </p:blipFill>
        <p:spPr>
          <a:xfrm>
            <a:off x="15564132" y="7803597"/>
            <a:ext cx="8518699" cy="5286015"/>
          </a:xfrm>
          <a:prstGeom prst="rect">
            <a:avLst/>
          </a:prstGeom>
          <a:ln w="12700">
            <a:miter lim="400000"/>
          </a:ln>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36" name="Nested Queries (cont’d.)"/>
          <p:cNvSpPr txBox="1">
            <a:spLocks noGrp="1"/>
          </p:cNvSpPr>
          <p:nvPr>
            <p:ph type="title"/>
          </p:nvPr>
        </p:nvSpPr>
        <p:spPr>
          <a:prstGeom prst="rect">
            <a:avLst/>
          </a:prstGeom>
        </p:spPr>
        <p:txBody>
          <a:bodyPr/>
          <a:lstStyle/>
          <a:p>
            <a:r>
              <a:t>Nested Queries (cont’d.)</a:t>
            </a:r>
          </a:p>
        </p:txBody>
      </p:sp>
      <p:sp>
        <p:nvSpPr>
          <p:cNvPr id="337" name="Avoid potential errors and ambiguities…"/>
          <p:cNvSpPr txBox="1">
            <a:spLocks noGrp="1"/>
          </p:cNvSpPr>
          <p:nvPr>
            <p:ph type="body" idx="1"/>
          </p:nvPr>
        </p:nvSpPr>
        <p:spPr>
          <a:xfrm>
            <a:off x="422506" y="1473070"/>
            <a:ext cx="22860000" cy="10108408"/>
          </a:xfrm>
          <a:prstGeom prst="rect">
            <a:avLst/>
          </a:prstGeom>
        </p:spPr>
        <p:txBody>
          <a:bodyPr/>
          <a:lstStyle>
            <a:lvl1pPr marL="685800" indent="-685800">
              <a:buClr>
                <a:srgbClr val="941100"/>
              </a:buClr>
              <a:buChar char=""/>
            </a:lvl1pPr>
            <a:lvl2pPr marL="957262" indent="-500062">
              <a:buClr>
                <a:srgbClr val="0085CC"/>
              </a:buClr>
              <a:buSzPct val="80000"/>
              <a:buChar char=""/>
            </a:lvl2pPr>
          </a:lstStyle>
          <a:p>
            <a:r>
              <a:rPr dirty="0"/>
              <a:t>Avoid potential errors and ambiguities</a:t>
            </a:r>
          </a:p>
          <a:p>
            <a:pPr lvl="1"/>
            <a:r>
              <a:rPr dirty="0"/>
              <a:t>Create tuple variables (aliases) for all tables referenced in SQL query</a:t>
            </a:r>
          </a:p>
        </p:txBody>
      </p:sp>
      <p:pic>
        <p:nvPicPr>
          <p:cNvPr id="338" name="image.png" descr="image.png"/>
          <p:cNvPicPr>
            <a:picLocks/>
          </p:cNvPicPr>
          <p:nvPr/>
        </p:nvPicPr>
        <p:blipFill>
          <a:blip r:embed="rId3"/>
          <a:stretch>
            <a:fillRect/>
          </a:stretch>
        </p:blipFill>
        <p:spPr>
          <a:xfrm>
            <a:off x="422506" y="4428198"/>
            <a:ext cx="14544676" cy="4572001"/>
          </a:xfrm>
          <a:prstGeom prst="rect">
            <a:avLst/>
          </a:prstGeom>
          <a:ln w="12700">
            <a:miter lim="400000"/>
          </a:ln>
        </p:spPr>
      </p:pic>
      <p:sp>
        <p:nvSpPr>
          <p:cNvPr id="3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340" name="Image" descr="Image"/>
          <p:cNvPicPr>
            <a:picLocks noChangeAspect="1"/>
          </p:cNvPicPr>
          <p:nvPr/>
        </p:nvPicPr>
        <p:blipFill>
          <a:blip r:embed="rId4"/>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C63A08B-1631-4BFF-8CC6-289F10EA34D6}"/>
                  </a:ext>
                </a:extLst>
              </p14:cNvPr>
              <p14:cNvContentPartPr/>
              <p14:nvPr/>
            </p14:nvContentPartPr>
            <p14:xfrm>
              <a:off x="15118836" y="11291559"/>
              <a:ext cx="22320" cy="360"/>
            </p14:xfrm>
          </p:contentPart>
        </mc:Choice>
        <mc:Fallback xmlns="">
          <p:pic>
            <p:nvPicPr>
              <p:cNvPr id="2" name="Ink 1">
                <a:extLst>
                  <a:ext uri="{FF2B5EF4-FFF2-40B4-BE49-F238E27FC236}">
                    <a16:creationId xmlns:a16="http://schemas.microsoft.com/office/drawing/2014/main" id="{EC63A08B-1631-4BFF-8CC6-289F10EA34D6}"/>
                  </a:ext>
                </a:extLst>
              </p:cNvPr>
              <p:cNvPicPr/>
              <p:nvPr/>
            </p:nvPicPr>
            <p:blipFill>
              <a:blip r:embed="rId6"/>
              <a:stretch>
                <a:fillRect/>
              </a:stretch>
            </p:blipFill>
            <p:spPr>
              <a:xfrm>
                <a:off x="15065196" y="11183559"/>
                <a:ext cx="129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6BC2F51-4279-4065-8DD1-A9A0D676A5F5}"/>
                  </a:ext>
                </a:extLst>
              </p14:cNvPr>
              <p14:cNvContentPartPr/>
              <p14:nvPr/>
            </p14:nvContentPartPr>
            <p14:xfrm>
              <a:off x="14460756" y="9950919"/>
              <a:ext cx="1974600" cy="172440"/>
            </p14:xfrm>
          </p:contentPart>
        </mc:Choice>
        <mc:Fallback xmlns="">
          <p:pic>
            <p:nvPicPr>
              <p:cNvPr id="3" name="Ink 2">
                <a:extLst>
                  <a:ext uri="{FF2B5EF4-FFF2-40B4-BE49-F238E27FC236}">
                    <a16:creationId xmlns:a16="http://schemas.microsoft.com/office/drawing/2014/main" id="{F6BC2F51-4279-4065-8DD1-A9A0D676A5F5}"/>
                  </a:ext>
                </a:extLst>
              </p:cNvPr>
              <p:cNvPicPr/>
              <p:nvPr/>
            </p:nvPicPr>
            <p:blipFill>
              <a:blip r:embed="rId8"/>
              <a:stretch>
                <a:fillRect/>
              </a:stretch>
            </p:blipFill>
            <p:spPr>
              <a:xfrm>
                <a:off x="14406756" y="9843279"/>
                <a:ext cx="2082240" cy="388080"/>
              </a:xfrm>
              <a:prstGeom prst="rect">
                <a:avLst/>
              </a:prstGeom>
            </p:spPr>
          </p:pic>
        </mc:Fallback>
      </mc:AlternateContent>
      <p:pic>
        <p:nvPicPr>
          <p:cNvPr id="20" name="Picture 19">
            <a:extLst>
              <a:ext uri="{FF2B5EF4-FFF2-40B4-BE49-F238E27FC236}">
                <a16:creationId xmlns:a16="http://schemas.microsoft.com/office/drawing/2014/main" id="{C9395DEB-F5C1-4F4C-B59F-A86A08101078}"/>
              </a:ext>
            </a:extLst>
          </p:cNvPr>
          <p:cNvPicPr>
            <a:picLocks noChangeAspect="1"/>
          </p:cNvPicPr>
          <p:nvPr/>
        </p:nvPicPr>
        <p:blipFill>
          <a:blip r:embed="rId9"/>
          <a:stretch>
            <a:fillRect/>
          </a:stretch>
        </p:blipFill>
        <p:spPr>
          <a:xfrm>
            <a:off x="14341383" y="9798174"/>
            <a:ext cx="9923244" cy="2902464"/>
          </a:xfrm>
          <a:prstGeom prst="rect">
            <a:avLst/>
          </a:prstGeom>
        </p:spPr>
      </p:pic>
      <p:pic>
        <p:nvPicPr>
          <p:cNvPr id="25" name="Picture 24">
            <a:extLst>
              <a:ext uri="{FF2B5EF4-FFF2-40B4-BE49-F238E27FC236}">
                <a16:creationId xmlns:a16="http://schemas.microsoft.com/office/drawing/2014/main" id="{8100752F-A615-480D-B08C-9D27ABB8D49F}"/>
              </a:ext>
            </a:extLst>
          </p:cNvPr>
          <p:cNvPicPr>
            <a:picLocks noChangeAspect="1"/>
          </p:cNvPicPr>
          <p:nvPr/>
        </p:nvPicPr>
        <p:blipFill>
          <a:blip r:embed="rId10"/>
          <a:stretch>
            <a:fillRect/>
          </a:stretch>
        </p:blipFill>
        <p:spPr>
          <a:xfrm>
            <a:off x="14460756" y="5036725"/>
            <a:ext cx="9803871" cy="4436168"/>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Use other comparison operators to compare a single value v…"/>
          <p:cNvSpPr txBox="1">
            <a:spLocks noGrp="1"/>
          </p:cNvSpPr>
          <p:nvPr>
            <p:ph type="body" idx="1"/>
          </p:nvPr>
        </p:nvSpPr>
        <p:spPr>
          <a:prstGeom prst="rect">
            <a:avLst/>
          </a:prstGeom>
        </p:spPr>
        <p:txBody>
          <a:bodyPr/>
          <a:lstStyle/>
          <a:p>
            <a:pPr marL="685800" indent="-685800">
              <a:buClr>
                <a:srgbClr val="941100"/>
              </a:buClr>
              <a:buChar char=""/>
            </a:pPr>
            <a:r>
              <a:t>Use other comparison operators to compare a single value </a:t>
            </a:r>
            <a:r>
              <a:rPr i="1">
                <a:latin typeface="Arial"/>
                <a:ea typeface="Arial"/>
                <a:cs typeface="Arial"/>
                <a:sym typeface="Arial"/>
              </a:rPr>
              <a:t>v</a:t>
            </a:r>
            <a:r>
              <a:t> </a:t>
            </a:r>
          </a:p>
          <a:p>
            <a:pPr marL="957262" lvl="1" indent="-500062">
              <a:buClr>
                <a:srgbClr val="0085CC"/>
              </a:buClr>
              <a:buSzPct val="80000"/>
              <a:buChar char=""/>
            </a:pPr>
            <a:r>
              <a:rPr>
                <a:latin typeface="Courier New"/>
                <a:ea typeface="Courier New"/>
                <a:cs typeface="Courier New"/>
                <a:sym typeface="Courier New"/>
              </a:rPr>
              <a:t>= </a:t>
            </a:r>
            <a:r>
              <a:rPr b="1">
                <a:latin typeface="Courier New"/>
                <a:ea typeface="Courier New"/>
                <a:cs typeface="Courier New"/>
                <a:sym typeface="Courier New"/>
              </a:rPr>
              <a:t>ANY</a:t>
            </a:r>
            <a:r>
              <a:rPr>
                <a:latin typeface="Courier New"/>
                <a:ea typeface="Courier New"/>
                <a:cs typeface="Courier New"/>
                <a:sym typeface="Courier New"/>
              </a:rPr>
              <a:t> </a:t>
            </a:r>
            <a:r>
              <a:t>(or </a:t>
            </a:r>
            <a:r>
              <a:rPr>
                <a:latin typeface="Courier New"/>
                <a:ea typeface="Courier New"/>
                <a:cs typeface="Courier New"/>
                <a:sym typeface="Courier New"/>
              </a:rPr>
              <a:t>= </a:t>
            </a:r>
            <a:r>
              <a:rPr b="1">
                <a:latin typeface="Courier New"/>
                <a:ea typeface="Courier New"/>
                <a:cs typeface="Courier New"/>
                <a:sym typeface="Courier New"/>
              </a:rPr>
              <a:t>SOME</a:t>
            </a:r>
            <a:r>
              <a:t>) operator </a:t>
            </a:r>
          </a:p>
          <a:p>
            <a:pPr marL="1371600" lvl="2" indent="-457200">
              <a:buClr>
                <a:srgbClr val="000000"/>
              </a:buClr>
              <a:buSzPct val="100000"/>
              <a:buFont typeface="Arial"/>
              <a:buChar char="•"/>
            </a:pPr>
            <a:r>
              <a:t>Returns </a:t>
            </a:r>
            <a:r>
              <a:rPr b="1">
                <a:latin typeface="Courier New"/>
                <a:ea typeface="Courier New"/>
                <a:cs typeface="Courier New"/>
                <a:sym typeface="Courier New"/>
              </a:rPr>
              <a:t>TRUE</a:t>
            </a:r>
            <a:r>
              <a:rPr>
                <a:latin typeface="Courier New"/>
                <a:ea typeface="Courier New"/>
                <a:cs typeface="Courier New"/>
                <a:sym typeface="Courier New"/>
              </a:rPr>
              <a:t> </a:t>
            </a:r>
            <a:r>
              <a:t>if the value </a:t>
            </a:r>
            <a:r>
              <a:rPr i="1">
                <a:latin typeface="Arial"/>
                <a:ea typeface="Arial"/>
                <a:cs typeface="Arial"/>
                <a:sym typeface="Arial"/>
              </a:rPr>
              <a:t>v</a:t>
            </a:r>
            <a:r>
              <a:t> is equal to some value in the set </a:t>
            </a:r>
            <a:r>
              <a:rPr i="1">
                <a:latin typeface="Arial"/>
                <a:ea typeface="Arial"/>
                <a:cs typeface="Arial"/>
                <a:sym typeface="Arial"/>
              </a:rPr>
              <a:t>V</a:t>
            </a:r>
            <a:r>
              <a:t> and is hence equivalent to </a:t>
            </a:r>
            <a:r>
              <a:rPr b="1">
                <a:latin typeface="Courier New"/>
                <a:ea typeface="Courier New"/>
                <a:cs typeface="Courier New"/>
                <a:sym typeface="Courier New"/>
              </a:rPr>
              <a:t>IN</a:t>
            </a:r>
            <a:endParaRPr>
              <a:latin typeface="Courier New"/>
              <a:ea typeface="Courier New"/>
              <a:cs typeface="Courier New"/>
              <a:sym typeface="Courier New"/>
            </a:endParaRPr>
          </a:p>
          <a:p>
            <a:pPr marL="957262" lvl="1" indent="-500062">
              <a:buClr>
                <a:srgbClr val="0085CC"/>
              </a:buClr>
              <a:buSzPct val="80000"/>
              <a:buChar char=""/>
            </a:pPr>
            <a:r>
              <a:t>Other operators that can be combined with </a:t>
            </a:r>
            <a:r>
              <a:rPr b="1">
                <a:latin typeface="Courier New"/>
                <a:ea typeface="Courier New"/>
                <a:cs typeface="Courier New"/>
                <a:sym typeface="Courier New"/>
              </a:rPr>
              <a:t>ANY</a:t>
            </a:r>
            <a:r>
              <a:t> (or </a:t>
            </a:r>
            <a:r>
              <a:rPr b="1">
                <a:latin typeface="Courier New"/>
                <a:ea typeface="Courier New"/>
                <a:cs typeface="Courier New"/>
                <a:sym typeface="Courier New"/>
              </a:rPr>
              <a:t>SOME</a:t>
            </a:r>
            <a:r>
              <a:t>): </a:t>
            </a:r>
            <a:r>
              <a:rPr>
                <a:latin typeface="Courier New"/>
                <a:ea typeface="Courier New"/>
                <a:cs typeface="Courier New"/>
                <a:sym typeface="Courier New"/>
              </a:rPr>
              <a:t>&gt;</a:t>
            </a:r>
            <a:r>
              <a:t>, </a:t>
            </a:r>
            <a:r>
              <a:rPr>
                <a:latin typeface="Courier New"/>
                <a:ea typeface="Courier New"/>
                <a:cs typeface="Courier New"/>
                <a:sym typeface="Courier New"/>
              </a:rPr>
              <a:t>&gt;=</a:t>
            </a:r>
            <a:r>
              <a:t>, </a:t>
            </a:r>
            <a:r>
              <a:rPr>
                <a:latin typeface="Courier New"/>
                <a:ea typeface="Courier New"/>
                <a:cs typeface="Courier New"/>
                <a:sym typeface="Courier New"/>
              </a:rPr>
              <a:t>&lt;</a:t>
            </a:r>
            <a:r>
              <a:t>, </a:t>
            </a:r>
            <a:r>
              <a:rPr>
                <a:latin typeface="Courier New"/>
                <a:ea typeface="Courier New"/>
                <a:cs typeface="Courier New"/>
                <a:sym typeface="Courier New"/>
              </a:rPr>
              <a:t>&lt;=</a:t>
            </a:r>
            <a:r>
              <a:t>, and </a:t>
            </a:r>
            <a:r>
              <a:rPr>
                <a:latin typeface="Courier New"/>
                <a:ea typeface="Courier New"/>
                <a:cs typeface="Courier New"/>
                <a:sym typeface="Courier New"/>
              </a:rPr>
              <a:t>&lt;&gt;</a:t>
            </a:r>
          </a:p>
        </p:txBody>
      </p:sp>
      <p:pic>
        <p:nvPicPr>
          <p:cNvPr id="329" name="image.png" descr="image.png"/>
          <p:cNvPicPr>
            <a:picLocks/>
          </p:cNvPicPr>
          <p:nvPr/>
        </p:nvPicPr>
        <p:blipFill>
          <a:blip r:embed="rId2"/>
          <a:stretch>
            <a:fillRect/>
          </a:stretch>
        </p:blipFill>
        <p:spPr>
          <a:xfrm>
            <a:off x="768928" y="8457431"/>
            <a:ext cx="10188576" cy="2893219"/>
          </a:xfrm>
          <a:prstGeom prst="rect">
            <a:avLst/>
          </a:prstGeom>
          <a:ln w="12700">
            <a:miter lim="400000"/>
          </a:ln>
        </p:spPr>
      </p:pic>
      <p:sp>
        <p:nvSpPr>
          <p:cNvPr id="330" name="Nested Queries (cont’d.)"/>
          <p:cNvSpPr txBox="1">
            <a:spLocks noGrp="1"/>
          </p:cNvSpPr>
          <p:nvPr>
            <p:ph type="title"/>
          </p:nvPr>
        </p:nvSpPr>
        <p:spPr>
          <a:prstGeom prst="rect">
            <a:avLst/>
          </a:prstGeom>
        </p:spPr>
        <p:txBody>
          <a:bodyPr/>
          <a:lstStyle/>
          <a:p>
            <a:r>
              <a:t>Nested Queries (cont’d.)</a:t>
            </a:r>
          </a:p>
        </p:txBody>
      </p:sp>
      <p:sp>
        <p:nvSpPr>
          <p:cNvPr id="3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33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pic>
        <p:nvPicPr>
          <p:cNvPr id="333"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3" name="Picture 2">
            <a:extLst>
              <a:ext uri="{FF2B5EF4-FFF2-40B4-BE49-F238E27FC236}">
                <a16:creationId xmlns:a16="http://schemas.microsoft.com/office/drawing/2014/main" id="{619DA487-6437-4AA0-B470-BA8D18E30BB2}"/>
              </a:ext>
            </a:extLst>
          </p:cNvPr>
          <p:cNvPicPr>
            <a:picLocks noChangeAspect="1"/>
          </p:cNvPicPr>
          <p:nvPr/>
        </p:nvPicPr>
        <p:blipFill>
          <a:blip r:embed="rId4"/>
          <a:stretch>
            <a:fillRect/>
          </a:stretch>
        </p:blipFill>
        <p:spPr>
          <a:xfrm>
            <a:off x="11467084" y="7038753"/>
            <a:ext cx="12664496" cy="5730577"/>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45" name="Correlated Nested Queries"/>
          <p:cNvSpPr txBox="1">
            <a:spLocks noGrp="1"/>
          </p:cNvSpPr>
          <p:nvPr>
            <p:ph type="title"/>
          </p:nvPr>
        </p:nvSpPr>
        <p:spPr>
          <a:prstGeom prst="rect">
            <a:avLst/>
          </a:prstGeom>
        </p:spPr>
        <p:txBody>
          <a:bodyPr/>
          <a:lstStyle/>
          <a:p>
            <a:r>
              <a:t>Correlated Nested Queries</a:t>
            </a:r>
          </a:p>
        </p:txBody>
      </p:sp>
      <p:sp>
        <p:nvSpPr>
          <p:cNvPr id="346" name="Correlated nested query…"/>
          <p:cNvSpPr txBox="1">
            <a:spLocks noGrp="1"/>
          </p:cNvSpPr>
          <p:nvPr>
            <p:ph type="body" idx="1"/>
          </p:nvPr>
        </p:nvSpPr>
        <p:spPr>
          <a:prstGeom prst="rect">
            <a:avLst/>
          </a:prstGeom>
        </p:spPr>
        <p:txBody>
          <a:bodyPr/>
          <a:lstStyle/>
          <a:p>
            <a:pPr marL="685800" indent="-685800">
              <a:buClr>
                <a:srgbClr val="941100"/>
              </a:buClr>
              <a:buChar char=""/>
            </a:pPr>
            <a:r>
              <a:rPr b="1">
                <a:latin typeface="Arial"/>
                <a:ea typeface="Arial"/>
                <a:cs typeface="Arial"/>
                <a:sym typeface="Arial"/>
              </a:rPr>
              <a:t>Correlated</a:t>
            </a:r>
            <a:r>
              <a:t> nested query </a:t>
            </a:r>
          </a:p>
          <a:p>
            <a:pPr marL="957262" lvl="1" indent="-500062">
              <a:buClr>
                <a:srgbClr val="0085CC"/>
              </a:buClr>
              <a:buSzPct val="80000"/>
              <a:buChar char=""/>
            </a:pPr>
            <a:r>
              <a:t>Whenever a condition in the </a:t>
            </a:r>
            <a:r>
              <a:rPr b="1">
                <a:latin typeface="Courier New"/>
                <a:ea typeface="Courier New"/>
                <a:cs typeface="Courier New"/>
                <a:sym typeface="Courier New"/>
              </a:rPr>
              <a:t>WHERE</a:t>
            </a:r>
            <a:r>
              <a:t> clause of a nested query references some attribute of a relation declared in the outer query, the two queries are said to be correlated.</a:t>
            </a:r>
          </a:p>
          <a:p>
            <a:pPr marL="957262" lvl="1" indent="-500062">
              <a:buClr>
                <a:srgbClr val="0085CC"/>
              </a:buClr>
              <a:buSzPct val="80000"/>
              <a:buChar char=""/>
            </a:pPr>
            <a:r>
              <a:t>We can understand a correlated query better by considering that the </a:t>
            </a:r>
            <a:r>
              <a:rPr i="1"/>
              <a:t>nested query is evaluated once for each tuple (or combination of tuples) in the outer query</a:t>
            </a:r>
            <a:r>
              <a:t>.</a:t>
            </a:r>
          </a:p>
          <a:p>
            <a:pPr marL="1314450" lvl="2" indent="-571500">
              <a:buClr>
                <a:srgbClr val="0085CC"/>
              </a:buClr>
              <a:buSzPct val="80000"/>
              <a:buChar char=""/>
            </a:pPr>
            <a:r>
              <a:t>For example, we can think of Q16 as follows: For each </a:t>
            </a:r>
            <a:r>
              <a:rPr>
                <a:latin typeface="Arial"/>
                <a:ea typeface="Arial"/>
                <a:cs typeface="Arial"/>
                <a:sym typeface="Arial"/>
              </a:rPr>
              <a:t>EMPLOYEE</a:t>
            </a:r>
            <a:r>
              <a:t> tuple, evaluate the nested query, which retrieves the </a:t>
            </a:r>
            <a:r>
              <a:rPr>
                <a:latin typeface="Arial"/>
                <a:ea typeface="Arial"/>
                <a:cs typeface="Arial"/>
                <a:sym typeface="Arial"/>
              </a:rPr>
              <a:t>Essn</a:t>
            </a:r>
            <a:r>
              <a:t> values for all </a:t>
            </a:r>
            <a:r>
              <a:rPr>
                <a:latin typeface="Arial"/>
                <a:ea typeface="Arial"/>
                <a:cs typeface="Arial"/>
                <a:sym typeface="Arial"/>
              </a:rPr>
              <a:t>DEPENDENT</a:t>
            </a:r>
            <a:r>
              <a:t> tuples with the same sex and name as that </a:t>
            </a:r>
            <a:r>
              <a:rPr>
                <a:latin typeface="Arial"/>
                <a:ea typeface="Arial"/>
                <a:cs typeface="Arial"/>
                <a:sym typeface="Arial"/>
              </a:rPr>
              <a:t>EMPLOYEE</a:t>
            </a:r>
            <a:r>
              <a:t> tuple; if the </a:t>
            </a:r>
            <a:r>
              <a:rPr>
                <a:latin typeface="Arial"/>
                <a:ea typeface="Arial"/>
                <a:cs typeface="Arial"/>
                <a:sym typeface="Arial"/>
              </a:rPr>
              <a:t>Ssn</a:t>
            </a:r>
            <a:r>
              <a:t> value of the </a:t>
            </a:r>
            <a:r>
              <a:rPr>
                <a:latin typeface="Arial"/>
                <a:ea typeface="Arial"/>
                <a:cs typeface="Arial"/>
                <a:sym typeface="Arial"/>
              </a:rPr>
              <a:t>EMPLOYEE</a:t>
            </a:r>
            <a:r>
              <a:t> tuple is in the result of the nested query, then select that </a:t>
            </a:r>
            <a:r>
              <a:rPr>
                <a:latin typeface="Arial"/>
                <a:ea typeface="Arial"/>
                <a:cs typeface="Arial"/>
                <a:sym typeface="Arial"/>
              </a:rPr>
              <a:t>EMPLOYEE</a:t>
            </a:r>
            <a:r>
              <a:t> tuple.</a:t>
            </a:r>
          </a:p>
        </p:txBody>
      </p:sp>
      <p:sp>
        <p:nvSpPr>
          <p:cNvPr id="34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dirty="0"/>
          </a:p>
        </p:txBody>
      </p:sp>
      <p:pic>
        <p:nvPicPr>
          <p:cNvPr id="348"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53" name="The EXISTS Functions in SQL"/>
          <p:cNvSpPr txBox="1">
            <a:spLocks noGrp="1"/>
          </p:cNvSpPr>
          <p:nvPr>
            <p:ph type="title"/>
          </p:nvPr>
        </p:nvSpPr>
        <p:spPr>
          <a:prstGeom prst="rect">
            <a:avLst/>
          </a:prstGeom>
        </p:spPr>
        <p:txBody>
          <a:bodyPr/>
          <a:lstStyle/>
          <a:p>
            <a:r>
              <a:t>The EXISTS Functions in SQL</a:t>
            </a:r>
          </a:p>
        </p:txBody>
      </p:sp>
      <p:sp>
        <p:nvSpPr>
          <p:cNvPr id="354" name="EXISTS function…"/>
          <p:cNvSpPr txBox="1">
            <a:spLocks noGrp="1"/>
          </p:cNvSpPr>
          <p:nvPr>
            <p:ph type="body" idx="1"/>
          </p:nvPr>
        </p:nvSpPr>
        <p:spPr>
          <a:prstGeom prst="rect">
            <a:avLst/>
          </a:prstGeom>
        </p:spPr>
        <p:txBody>
          <a:bodyPr/>
          <a:lstStyle/>
          <a:p>
            <a:pPr marL="685800" indent="-685800">
              <a:buClr>
                <a:srgbClr val="941100"/>
              </a:buClr>
              <a:buChar char=""/>
            </a:pPr>
            <a:r>
              <a:rPr b="1">
                <a:latin typeface="Courier New"/>
                <a:ea typeface="Courier New"/>
                <a:cs typeface="Courier New"/>
                <a:sym typeface="Courier New"/>
              </a:rPr>
              <a:t>EXISTS</a:t>
            </a:r>
            <a:r>
              <a:t> function </a:t>
            </a:r>
          </a:p>
          <a:p>
            <a:pPr marL="957262" lvl="1" indent="-500062">
              <a:buClr>
                <a:srgbClr val="0085CC"/>
              </a:buClr>
              <a:buSzPct val="80000"/>
              <a:buChar char=""/>
            </a:pPr>
            <a:r>
              <a:t>Check whether the result of a nested query is empty or not</a:t>
            </a:r>
          </a:p>
          <a:p>
            <a:pPr marL="957262" lvl="1" indent="-500062">
              <a:buClr>
                <a:srgbClr val="0085CC"/>
              </a:buClr>
              <a:buSzPct val="80000"/>
              <a:buChar char=""/>
              <a:defRPr b="1"/>
            </a:pPr>
            <a:r>
              <a:t>No comparison with elements of result set!!</a:t>
            </a:r>
          </a:p>
          <a:p>
            <a:pPr marL="685800" indent="-685800">
              <a:buClr>
                <a:srgbClr val="941100"/>
              </a:buClr>
              <a:buChar char=""/>
            </a:pPr>
            <a:r>
              <a:rPr b="1">
                <a:latin typeface="Courier New"/>
                <a:ea typeface="Courier New"/>
                <a:cs typeface="Courier New"/>
                <a:sym typeface="Courier New"/>
              </a:rPr>
              <a:t>EXISTS</a:t>
            </a:r>
            <a:r>
              <a:t> and </a:t>
            </a:r>
            <a:r>
              <a:rPr b="1">
                <a:latin typeface="Courier New"/>
                <a:ea typeface="Courier New"/>
                <a:cs typeface="Courier New"/>
                <a:sym typeface="Courier New"/>
              </a:rPr>
              <a:t>NOT EXISTS</a:t>
            </a:r>
            <a:r>
              <a:rPr>
                <a:latin typeface="Courier New"/>
                <a:ea typeface="Courier New"/>
                <a:cs typeface="Courier New"/>
                <a:sym typeface="Courier New"/>
              </a:rPr>
              <a:t> </a:t>
            </a:r>
          </a:p>
          <a:p>
            <a:pPr marL="957262" lvl="1" indent="-500062">
              <a:buClr>
                <a:srgbClr val="0085CC"/>
              </a:buClr>
              <a:buSzPct val="80000"/>
              <a:buChar char=""/>
            </a:pPr>
            <a:r>
              <a:t>Typically used in conjunction with a correlated nested query</a:t>
            </a:r>
          </a:p>
        </p:txBody>
      </p:sp>
      <p:sp>
        <p:nvSpPr>
          <p:cNvPr id="3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356"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5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5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69" name="Alternate Query 16 + Query 6"/>
          <p:cNvSpPr txBox="1">
            <a:spLocks noGrp="1"/>
          </p:cNvSpPr>
          <p:nvPr>
            <p:ph type="title"/>
          </p:nvPr>
        </p:nvSpPr>
        <p:spPr>
          <a:prstGeom prst="rect">
            <a:avLst/>
          </a:prstGeom>
        </p:spPr>
        <p:txBody>
          <a:bodyPr/>
          <a:lstStyle>
            <a:lvl1pPr>
              <a:defRPr sz="5000"/>
            </a:lvl1pPr>
          </a:lstStyle>
          <a:p>
            <a:r>
              <a:rPr dirty="0"/>
              <a:t>Alternate Query 16 + Query 6</a:t>
            </a:r>
          </a:p>
        </p:txBody>
      </p:sp>
      <p:sp>
        <p:nvSpPr>
          <p:cNvPr id="3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pic>
        <p:nvPicPr>
          <p:cNvPr id="371"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372" name="droppedImage.png" descr="droppedImage.png"/>
          <p:cNvPicPr>
            <a:picLocks noChangeAspect="1"/>
          </p:cNvPicPr>
          <p:nvPr/>
        </p:nvPicPr>
        <p:blipFill>
          <a:blip r:embed="rId3"/>
          <a:stretch>
            <a:fillRect/>
          </a:stretch>
        </p:blipFill>
        <p:spPr>
          <a:xfrm>
            <a:off x="382772" y="2242478"/>
            <a:ext cx="14430376" cy="3393760"/>
          </a:xfrm>
          <a:prstGeom prst="rect">
            <a:avLst/>
          </a:prstGeom>
          <a:ln w="12700">
            <a:miter lim="400000"/>
          </a:ln>
        </p:spPr>
      </p:pic>
      <p:pic>
        <p:nvPicPr>
          <p:cNvPr id="373" name="droppedImage.png" descr="droppedImage.png"/>
          <p:cNvPicPr>
            <a:picLocks noChangeAspect="1"/>
          </p:cNvPicPr>
          <p:nvPr/>
        </p:nvPicPr>
        <p:blipFill>
          <a:blip r:embed="rId4"/>
          <a:stretch>
            <a:fillRect/>
          </a:stretch>
        </p:blipFill>
        <p:spPr>
          <a:xfrm>
            <a:off x="520897" y="5424419"/>
            <a:ext cx="12590861" cy="3393834"/>
          </a:xfrm>
          <a:prstGeom prst="rect">
            <a:avLst/>
          </a:prstGeom>
          <a:ln w="12700">
            <a:miter lim="400000"/>
          </a:ln>
        </p:spPr>
      </p:pic>
      <p:sp>
        <p:nvSpPr>
          <p:cNvPr id="374" name="Rectangle"/>
          <p:cNvSpPr/>
          <p:nvPr/>
        </p:nvSpPr>
        <p:spPr>
          <a:xfrm>
            <a:off x="4430066" y="3365828"/>
            <a:ext cx="1535907" cy="517923"/>
          </a:xfrm>
          <a:prstGeom prst="rect">
            <a:avLst/>
          </a:prstGeom>
          <a:ln w="63500">
            <a:solidFill>
              <a:srgbClr val="FF2600"/>
            </a:solidFill>
            <a:miter lim="400000"/>
          </a:ln>
        </p:spPr>
        <p:txBody>
          <a:bodyPr lIns="71437" tIns="71437" rIns="71437" bIns="71437" anchor="ctr"/>
          <a:lstStyle/>
          <a:p>
            <a:pPr>
              <a:defRPr sz="5000"/>
            </a:pPr>
            <a:endParaRPr/>
          </a:p>
        </p:txBody>
      </p:sp>
      <p:sp>
        <p:nvSpPr>
          <p:cNvPr id="375" name="Rectangle"/>
          <p:cNvSpPr/>
          <p:nvPr/>
        </p:nvSpPr>
        <p:spPr>
          <a:xfrm>
            <a:off x="4398127" y="7228860"/>
            <a:ext cx="2268141" cy="517923"/>
          </a:xfrm>
          <a:prstGeom prst="rect">
            <a:avLst/>
          </a:prstGeom>
          <a:ln w="63500">
            <a:solidFill>
              <a:srgbClr val="FF2600"/>
            </a:solidFill>
            <a:miter lim="400000"/>
          </a:ln>
        </p:spPr>
        <p:txBody>
          <a:bodyPr lIns="71437" tIns="71437" rIns="71437" bIns="71437" anchor="ctr"/>
          <a:lstStyle/>
          <a:p>
            <a:pPr>
              <a:defRPr sz="5000"/>
            </a:pPr>
            <a:endParaRP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8C988CF-757A-45F9-86E8-7A0767E152B2}"/>
                  </a:ext>
                </a:extLst>
              </p14:cNvPr>
              <p14:cNvContentPartPr/>
              <p14:nvPr/>
            </p14:nvContentPartPr>
            <p14:xfrm>
              <a:off x="12368653" y="9364983"/>
              <a:ext cx="360" cy="43920"/>
            </p14:xfrm>
          </p:contentPart>
        </mc:Choice>
        <mc:Fallback xmlns="">
          <p:pic>
            <p:nvPicPr>
              <p:cNvPr id="6" name="Ink 5">
                <a:extLst>
                  <a:ext uri="{FF2B5EF4-FFF2-40B4-BE49-F238E27FC236}">
                    <a16:creationId xmlns:a16="http://schemas.microsoft.com/office/drawing/2014/main" id="{98C988CF-757A-45F9-86E8-7A0767E152B2}"/>
                  </a:ext>
                </a:extLst>
              </p:cNvPr>
              <p:cNvPicPr/>
              <p:nvPr/>
            </p:nvPicPr>
            <p:blipFill>
              <a:blip r:embed="rId14"/>
              <a:stretch>
                <a:fillRect/>
              </a:stretch>
            </p:blipFill>
            <p:spPr>
              <a:xfrm>
                <a:off x="12315013" y="9257343"/>
                <a:ext cx="1080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EFA637E9-DC49-420E-A2D9-8DE576395887}"/>
                  </a:ext>
                </a:extLst>
              </p14:cNvPr>
              <p14:cNvContentPartPr/>
              <p14:nvPr/>
            </p14:nvContentPartPr>
            <p14:xfrm>
              <a:off x="12368653" y="9330783"/>
              <a:ext cx="360" cy="5760"/>
            </p14:xfrm>
          </p:contentPart>
        </mc:Choice>
        <mc:Fallback xmlns="">
          <p:pic>
            <p:nvPicPr>
              <p:cNvPr id="7" name="Ink 6">
                <a:extLst>
                  <a:ext uri="{FF2B5EF4-FFF2-40B4-BE49-F238E27FC236}">
                    <a16:creationId xmlns:a16="http://schemas.microsoft.com/office/drawing/2014/main" id="{EFA637E9-DC49-420E-A2D9-8DE576395887}"/>
                  </a:ext>
                </a:extLst>
              </p:cNvPr>
              <p:cNvPicPr/>
              <p:nvPr/>
            </p:nvPicPr>
            <p:blipFill>
              <a:blip r:embed="rId12"/>
              <a:stretch>
                <a:fillRect/>
              </a:stretch>
            </p:blipFill>
            <p:spPr>
              <a:xfrm>
                <a:off x="12315013" y="9222783"/>
                <a:ext cx="108000" cy="221400"/>
              </a:xfrm>
              <a:prstGeom prst="rect">
                <a:avLst/>
              </a:prstGeom>
            </p:spPr>
          </p:pic>
        </mc:Fallback>
      </mc:AlternateContent>
      <p:pic>
        <p:nvPicPr>
          <p:cNvPr id="17" name="Picture 16">
            <a:extLst>
              <a:ext uri="{FF2B5EF4-FFF2-40B4-BE49-F238E27FC236}">
                <a16:creationId xmlns:a16="http://schemas.microsoft.com/office/drawing/2014/main" id="{39C3E063-74DD-499B-B0AD-D3E5C74FB2CE}"/>
              </a:ext>
            </a:extLst>
          </p:cNvPr>
          <p:cNvPicPr>
            <a:picLocks noChangeAspect="1"/>
          </p:cNvPicPr>
          <p:nvPr/>
        </p:nvPicPr>
        <p:blipFill>
          <a:blip r:embed="rId16"/>
          <a:stretch>
            <a:fillRect/>
          </a:stretch>
        </p:blipFill>
        <p:spPr>
          <a:xfrm>
            <a:off x="1053313" y="9092804"/>
            <a:ext cx="10559917" cy="4114800"/>
          </a:xfrm>
          <a:prstGeom prst="rect">
            <a:avLst/>
          </a:prstGeom>
        </p:spPr>
      </p:pic>
      <p:pic>
        <p:nvPicPr>
          <p:cNvPr id="18" name="Picture 17">
            <a:extLst>
              <a:ext uri="{FF2B5EF4-FFF2-40B4-BE49-F238E27FC236}">
                <a16:creationId xmlns:a16="http://schemas.microsoft.com/office/drawing/2014/main" id="{5B376C70-5A04-42CA-B556-DA866F1B5F80}"/>
              </a:ext>
            </a:extLst>
          </p:cNvPr>
          <p:cNvPicPr>
            <a:picLocks noChangeAspect="1"/>
          </p:cNvPicPr>
          <p:nvPr/>
        </p:nvPicPr>
        <p:blipFill>
          <a:blip r:embed="rId17"/>
          <a:stretch>
            <a:fillRect/>
          </a:stretch>
        </p:blipFill>
        <p:spPr>
          <a:xfrm>
            <a:off x="12204150" y="9092804"/>
            <a:ext cx="11315700" cy="3676524"/>
          </a:xfrm>
          <a:prstGeom prst="rect">
            <a:avLst/>
          </a:prstGeom>
        </p:spPr>
      </p:pic>
      <p:pic>
        <p:nvPicPr>
          <p:cNvPr id="14" name="image.png" descr="image.png">
            <a:extLst>
              <a:ext uri="{FF2B5EF4-FFF2-40B4-BE49-F238E27FC236}">
                <a16:creationId xmlns:a16="http://schemas.microsoft.com/office/drawing/2014/main" id="{D8A5E360-6329-4744-8667-10428300B7CD}"/>
              </a:ext>
            </a:extLst>
          </p:cNvPr>
          <p:cNvPicPr>
            <a:picLocks/>
          </p:cNvPicPr>
          <p:nvPr/>
        </p:nvPicPr>
        <p:blipFill>
          <a:blip r:embed="rId18"/>
          <a:stretch>
            <a:fillRect/>
          </a:stretch>
        </p:blipFill>
        <p:spPr>
          <a:xfrm>
            <a:off x="14813148" y="1338788"/>
            <a:ext cx="9188080" cy="4572001"/>
          </a:xfrm>
          <a:prstGeom prst="rect">
            <a:avLst/>
          </a:prstGeom>
          <a:ln w="12700">
            <a:miter lim="400000"/>
          </a:ln>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61" name="The UNIQUE Functions in SQL"/>
          <p:cNvSpPr txBox="1">
            <a:spLocks noGrp="1"/>
          </p:cNvSpPr>
          <p:nvPr>
            <p:ph type="title"/>
          </p:nvPr>
        </p:nvSpPr>
        <p:spPr>
          <a:prstGeom prst="rect">
            <a:avLst/>
          </a:prstGeom>
        </p:spPr>
        <p:txBody>
          <a:bodyPr/>
          <a:lstStyle/>
          <a:p>
            <a:r>
              <a:rPr dirty="0"/>
              <a:t>The UNIQUE Functions in SQL</a:t>
            </a:r>
          </a:p>
        </p:txBody>
      </p:sp>
      <p:sp>
        <p:nvSpPr>
          <p:cNvPr id="362" name="SQL function UNIQUE(Q)…"/>
          <p:cNvSpPr txBox="1">
            <a:spLocks noGrp="1"/>
          </p:cNvSpPr>
          <p:nvPr>
            <p:ph type="body" idx="1"/>
          </p:nvPr>
        </p:nvSpPr>
        <p:spPr>
          <a:prstGeom prst="rect">
            <a:avLst/>
          </a:prstGeom>
        </p:spPr>
        <p:txBody>
          <a:bodyPr/>
          <a:lstStyle/>
          <a:p>
            <a:pPr marL="685800" indent="-685800">
              <a:buClr>
                <a:srgbClr val="941100"/>
              </a:buClr>
              <a:buChar char=""/>
            </a:pPr>
            <a:r>
              <a:rPr dirty="0"/>
              <a:t>SQL function </a:t>
            </a:r>
            <a:r>
              <a:rPr b="1" dirty="0">
                <a:latin typeface="Courier New"/>
                <a:ea typeface="Courier New"/>
                <a:cs typeface="Courier New"/>
                <a:sym typeface="Courier New"/>
              </a:rPr>
              <a:t>UNIQUE(Q)</a:t>
            </a:r>
            <a:endParaRPr dirty="0">
              <a:latin typeface="Courier New"/>
              <a:ea typeface="Courier New"/>
              <a:cs typeface="Courier New"/>
              <a:sym typeface="Courier New"/>
            </a:endParaRPr>
          </a:p>
          <a:p>
            <a:pPr marL="957262" lvl="1" indent="-500062">
              <a:buClr>
                <a:srgbClr val="0085CC"/>
              </a:buClr>
              <a:buSzPct val="80000"/>
              <a:buChar char=""/>
            </a:pPr>
            <a:r>
              <a:rPr dirty="0"/>
              <a:t>Returns </a:t>
            </a:r>
            <a:r>
              <a:rPr b="1" dirty="0">
                <a:latin typeface="Courier New"/>
                <a:ea typeface="Courier New"/>
                <a:cs typeface="Courier New"/>
                <a:sym typeface="Courier New"/>
              </a:rPr>
              <a:t>TRUE</a:t>
            </a:r>
            <a:r>
              <a:rPr dirty="0"/>
              <a:t> if there are no duplicate tuples in the result of query Q</a:t>
            </a:r>
          </a:p>
        </p:txBody>
      </p:sp>
      <p:sp>
        <p:nvSpPr>
          <p:cNvPr id="363" name="Slide Number"/>
          <p:cNvSpPr txBox="1">
            <a:spLocks noGrp="1"/>
          </p:cNvSpPr>
          <p:nvPr>
            <p:ph type="sldNum" sz="quarter" idx="2"/>
          </p:nvPr>
        </p:nvSpPr>
        <p:spPr>
          <a:xfrm>
            <a:off x="12081252" y="12787312"/>
            <a:ext cx="42664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pic>
        <p:nvPicPr>
          <p:cNvPr id="364"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2" name="Rectangle 1">
            <a:extLst>
              <a:ext uri="{FF2B5EF4-FFF2-40B4-BE49-F238E27FC236}">
                <a16:creationId xmlns:a16="http://schemas.microsoft.com/office/drawing/2014/main" id="{E730D4AF-BDB2-43B7-BFC7-D2AA2C18DB65}"/>
              </a:ext>
            </a:extLst>
          </p:cNvPr>
          <p:cNvSpPr>
            <a:spLocks noChangeArrowheads="1"/>
          </p:cNvSpPr>
          <p:nvPr/>
        </p:nvSpPr>
        <p:spPr bwMode="auto">
          <a:xfrm>
            <a:off x="1436914" y="5146547"/>
            <a:ext cx="18045404" cy="524238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333333"/>
                </a:solidFill>
                <a:effectLst/>
                <a:latin typeface="SFMono-Regular"/>
              </a:rPr>
              <a:t>SELECT FirstName, </a:t>
            </a:r>
            <a:r>
              <a:rPr kumimoji="0" lang="en-US" altLang="en-US" sz="3600" b="0" i="0" u="none" strike="noStrike" cap="none" normalizeH="0" baseline="0" dirty="0" err="1">
                <a:ln>
                  <a:noFill/>
                </a:ln>
                <a:solidFill>
                  <a:srgbClr val="333333"/>
                </a:solidFill>
                <a:effectLst/>
                <a:latin typeface="SFMono-Regular"/>
              </a:rPr>
              <a:t>LastName</a:t>
            </a:r>
            <a:r>
              <a:rPr kumimoji="0" lang="en-US" altLang="en-US" sz="3600" b="0" i="0" u="none" strike="noStrike" cap="none" normalizeH="0" baseline="0" dirty="0">
                <a:ln>
                  <a:noFill/>
                </a:ln>
                <a:solidFill>
                  <a:srgbClr val="333333"/>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333333"/>
                </a:solidFill>
                <a:effectLst/>
                <a:latin typeface="SFMono-Regular"/>
              </a:rPr>
              <a:t>FROM CUSTOMER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333333"/>
                </a:solidFill>
                <a:effectLst/>
                <a:latin typeface="SFMono-Regular"/>
              </a:rPr>
              <a:t>WHERE UNIQUE ( SELECT      </a:t>
            </a:r>
            <a:r>
              <a:rPr kumimoji="0" lang="en-US" altLang="en-US" sz="3600" b="0" i="0" u="none" strike="noStrike" cap="none" normalizeH="0" baseline="0" dirty="0" err="1">
                <a:ln>
                  <a:noFill/>
                </a:ln>
                <a:solidFill>
                  <a:srgbClr val="333333"/>
                </a:solidFill>
                <a:effectLst/>
                <a:latin typeface="SFMono-Regular"/>
              </a:rPr>
              <a:t>CustomerID</a:t>
            </a:r>
            <a:r>
              <a:rPr kumimoji="0" lang="en-US" altLang="en-US" sz="3600" b="0" i="0" u="none" strike="noStrike" cap="none" normalizeH="0" baseline="0" dirty="0">
                <a:ln>
                  <a:noFill/>
                </a:ln>
                <a:solidFill>
                  <a:srgbClr val="333333"/>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600" dirty="0">
                <a:solidFill>
                  <a:srgbClr val="333333"/>
                </a:solidFill>
                <a:latin typeface="SFMono-Regular"/>
              </a:rPr>
              <a:t>                                </a:t>
            </a:r>
            <a:r>
              <a:rPr kumimoji="0" lang="en-US" altLang="en-US" sz="3600" b="0" i="0" u="none" strike="noStrike" cap="none" normalizeH="0" baseline="0" dirty="0">
                <a:ln>
                  <a:noFill/>
                </a:ln>
                <a:solidFill>
                  <a:srgbClr val="333333"/>
                </a:solidFill>
                <a:effectLst/>
                <a:latin typeface="SFMono-Regular"/>
              </a:rPr>
              <a:t>FROM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600" dirty="0">
                <a:solidFill>
                  <a:srgbClr val="333333"/>
                </a:solidFill>
                <a:latin typeface="SFMono-Regular"/>
              </a:rPr>
              <a:t>                                </a:t>
            </a:r>
            <a:r>
              <a:rPr kumimoji="0" lang="en-US" altLang="en-US" sz="3600" b="0" i="0" u="none" strike="noStrike" cap="none" normalizeH="0" baseline="0" dirty="0">
                <a:ln>
                  <a:noFill/>
                </a:ln>
                <a:solidFill>
                  <a:srgbClr val="333333"/>
                </a:solidFill>
                <a:effectLst/>
                <a:latin typeface="SFMono-Regular"/>
              </a:rPr>
              <a:t>WHERE     </a:t>
            </a:r>
            <a:r>
              <a:rPr lang="en-US" altLang="en-US" sz="3600" dirty="0">
                <a:solidFill>
                  <a:srgbClr val="333333"/>
                </a:solidFill>
                <a:latin typeface="SFMono-Regular"/>
              </a:rPr>
              <a:t> </a:t>
            </a:r>
            <a:r>
              <a:rPr kumimoji="0" lang="en-US" altLang="en-US" sz="3600" b="0" i="0" u="none" strike="noStrike" cap="none" normalizeH="0" baseline="0" dirty="0" err="1">
                <a:ln>
                  <a:noFill/>
                </a:ln>
                <a:solidFill>
                  <a:srgbClr val="333333"/>
                </a:solidFill>
                <a:effectLst/>
                <a:latin typeface="SFMono-Regular"/>
              </a:rPr>
              <a:t>SALES.CustomerID</a:t>
            </a:r>
            <a:r>
              <a:rPr kumimoji="0" lang="en-US" altLang="en-US" sz="3600" b="0" i="0" u="none" strike="noStrike" cap="none" normalizeH="0" baseline="0" dirty="0">
                <a:ln>
                  <a:noFill/>
                </a:ln>
                <a:solidFill>
                  <a:srgbClr val="333333"/>
                </a:solidFill>
                <a:effectLst/>
                <a:latin typeface="SFMono-Regular"/>
              </a:rPr>
              <a:t> = </a:t>
            </a:r>
            <a:r>
              <a:rPr kumimoji="0" lang="en-US" altLang="en-US" sz="3600" b="0" i="0" u="none" strike="noStrike" cap="none" normalizeH="0" baseline="0" dirty="0" err="1">
                <a:ln>
                  <a:noFill/>
                </a:ln>
                <a:solidFill>
                  <a:srgbClr val="333333"/>
                </a:solidFill>
                <a:effectLst/>
                <a:latin typeface="SFMono-Regular"/>
              </a:rPr>
              <a:t>CUSTOMER.CustomerID</a:t>
            </a:r>
            <a:r>
              <a:rPr kumimoji="0" lang="en-US" altLang="en-US" sz="3600" b="0" i="0" u="none" strike="noStrike" cap="none" normalizeH="0" baseline="0" dirty="0">
                <a:ln>
                  <a:noFill/>
                </a:ln>
                <a:solidFill>
                  <a:srgbClr val="333333"/>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600" dirty="0">
              <a:solidFill>
                <a:srgbClr val="333333"/>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rgbClr val="333333"/>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3600" b="0" i="0" dirty="0">
                <a:solidFill>
                  <a:srgbClr val="000000"/>
                </a:solidFill>
                <a:effectLst/>
                <a:latin typeface="Open Sans" panose="020B0606030504020204" pitchFamily="34" charset="0"/>
              </a:rPr>
              <a:t>This statement retrieves the names of all customers for whom the SALES table records only one sale. </a:t>
            </a:r>
            <a:r>
              <a:rPr kumimoji="0" lang="en-US" altLang="en-US" sz="36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184" name="Chapter 7 Outline"/>
          <p:cNvSpPr txBox="1">
            <a:spLocks noGrp="1"/>
          </p:cNvSpPr>
          <p:nvPr>
            <p:ph type="title"/>
          </p:nvPr>
        </p:nvSpPr>
        <p:spPr>
          <a:prstGeom prst="rect">
            <a:avLst/>
          </a:prstGeom>
        </p:spPr>
        <p:txBody>
          <a:bodyPr/>
          <a:lstStyle/>
          <a:p>
            <a:r>
              <a:t>Chapter 7 Outline</a:t>
            </a:r>
          </a:p>
        </p:txBody>
      </p:sp>
      <p:sp>
        <p:nvSpPr>
          <p:cNvPr id="185" name="More Complex SQL Retrieval Queries…"/>
          <p:cNvSpPr txBox="1">
            <a:spLocks noGrp="1"/>
          </p:cNvSpPr>
          <p:nvPr>
            <p:ph type="body" idx="1"/>
          </p:nvPr>
        </p:nvSpPr>
        <p:spPr>
          <a:prstGeom prst="rect">
            <a:avLst/>
          </a:prstGeom>
        </p:spPr>
        <p:txBody>
          <a:bodyPr/>
          <a:lstStyle/>
          <a:p>
            <a:pPr marL="685800" indent="-685800">
              <a:buClr>
                <a:srgbClr val="941100"/>
              </a:buClr>
              <a:buChar char=""/>
            </a:pPr>
            <a:r>
              <a:t>More Complex SQL Retrieval Queries</a:t>
            </a:r>
          </a:p>
          <a:p>
            <a:pPr marL="685800" indent="-685800">
              <a:buClr>
                <a:srgbClr val="941100"/>
              </a:buClr>
              <a:buChar char=""/>
            </a:pPr>
            <a:r>
              <a:t>Specifying Constraints as Assertions and Actions as Triggers</a:t>
            </a:r>
          </a:p>
          <a:p>
            <a:pPr marL="685800" indent="-685800">
              <a:buClr>
                <a:srgbClr val="941100"/>
              </a:buClr>
              <a:buChar char=""/>
            </a:pPr>
            <a:r>
              <a:t>Views (Virtual Tables) in SQL</a:t>
            </a:r>
          </a:p>
          <a:p>
            <a:pPr marL="685800" indent="-685800">
              <a:buClr>
                <a:srgbClr val="941100"/>
              </a:buClr>
              <a:buChar char=""/>
            </a:pPr>
            <a:r>
              <a:t>Schema Change Statements in SQL</a:t>
            </a:r>
          </a:p>
        </p:txBody>
      </p:sp>
      <p:sp>
        <p:nvSpPr>
          <p:cNvPr id="186" name="Slide Number"/>
          <p:cNvSpPr txBox="1">
            <a:spLocks noGrp="1"/>
          </p:cNvSpPr>
          <p:nvPr>
            <p:ph type="sldNum" sz="quarter" idx="2"/>
          </p:nvPr>
        </p:nvSpPr>
        <p:spPr>
          <a:xfrm>
            <a:off x="12126362" y="12787312"/>
            <a:ext cx="38153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187"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78" name="Explicit Sets and Renaming of Attributes in SQL"/>
          <p:cNvSpPr txBox="1">
            <a:spLocks noGrp="1"/>
          </p:cNvSpPr>
          <p:nvPr>
            <p:ph type="title"/>
          </p:nvPr>
        </p:nvSpPr>
        <p:spPr>
          <a:prstGeom prst="rect">
            <a:avLst/>
          </a:prstGeom>
        </p:spPr>
        <p:txBody>
          <a:bodyPr/>
          <a:lstStyle/>
          <a:p>
            <a:r>
              <a:rPr dirty="0"/>
              <a:t>Explicit Sets and Renaming of Attributes in SQL</a:t>
            </a:r>
          </a:p>
        </p:txBody>
      </p:sp>
      <p:sp>
        <p:nvSpPr>
          <p:cNvPr id="379" name="Renaming of Attributes…"/>
          <p:cNvSpPr txBox="1">
            <a:spLocks noGrp="1"/>
          </p:cNvSpPr>
          <p:nvPr>
            <p:ph type="body" idx="1"/>
          </p:nvPr>
        </p:nvSpPr>
        <p:spPr>
          <a:prstGeom prst="rect">
            <a:avLst/>
          </a:prstGeom>
        </p:spPr>
        <p:txBody>
          <a:bodyPr/>
          <a:lstStyle/>
          <a:p>
            <a:pPr marL="685800" indent="-685800">
              <a:buClr>
                <a:srgbClr val="941100"/>
              </a:buClr>
              <a:buChar char=""/>
            </a:pPr>
            <a:r>
              <a:t>Renaming of Attributes</a:t>
            </a:r>
          </a:p>
          <a:p>
            <a:pPr marL="685800" indent="-685800">
              <a:buClr>
                <a:srgbClr val="941100"/>
              </a:buClr>
              <a:buChar char=""/>
            </a:pPr>
            <a:r>
              <a:t>Use qualifier AS followed by desired new name</a:t>
            </a:r>
          </a:p>
          <a:p>
            <a:pPr marL="957262" lvl="1" indent="-500062">
              <a:buClr>
                <a:srgbClr val="0085CC"/>
              </a:buClr>
              <a:buSzPct val="80000"/>
              <a:buChar char=""/>
            </a:pPr>
            <a:r>
              <a:t>Rename any attribute that appears in the result of a query</a:t>
            </a:r>
          </a:p>
        </p:txBody>
      </p:sp>
      <p:pic>
        <p:nvPicPr>
          <p:cNvPr id="380" name="image.png" descr="image.png"/>
          <p:cNvPicPr>
            <a:picLocks/>
          </p:cNvPicPr>
          <p:nvPr/>
        </p:nvPicPr>
        <p:blipFill>
          <a:blip r:embed="rId3"/>
          <a:stretch>
            <a:fillRect/>
          </a:stretch>
        </p:blipFill>
        <p:spPr>
          <a:xfrm>
            <a:off x="967628" y="6105814"/>
            <a:ext cx="14862176" cy="1821657"/>
          </a:xfrm>
          <a:prstGeom prst="rect">
            <a:avLst/>
          </a:prstGeom>
          <a:ln w="12700">
            <a:miter lim="400000"/>
          </a:ln>
        </p:spPr>
      </p:pic>
      <p:sp>
        <p:nvSpPr>
          <p:cNvPr id="3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dirty="0"/>
          </a:p>
        </p:txBody>
      </p:sp>
      <p:pic>
        <p:nvPicPr>
          <p:cNvPr id="382" name="Image" descr="Image"/>
          <p:cNvPicPr>
            <a:picLocks noChangeAspect="1"/>
          </p:cNvPicPr>
          <p:nvPr/>
        </p:nvPicPr>
        <p:blipFill>
          <a:blip r:embed="rId4"/>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10" name="Picture 9">
            <a:extLst>
              <a:ext uri="{FF2B5EF4-FFF2-40B4-BE49-F238E27FC236}">
                <a16:creationId xmlns:a16="http://schemas.microsoft.com/office/drawing/2014/main" id="{5518640A-35DC-4EBD-8382-9DFE29C83D56}"/>
              </a:ext>
            </a:extLst>
          </p:cNvPr>
          <p:cNvPicPr>
            <a:picLocks noChangeAspect="1"/>
          </p:cNvPicPr>
          <p:nvPr/>
        </p:nvPicPr>
        <p:blipFill>
          <a:blip r:embed="rId5"/>
          <a:stretch>
            <a:fillRect/>
          </a:stretch>
        </p:blipFill>
        <p:spPr>
          <a:xfrm>
            <a:off x="9969795" y="7686064"/>
            <a:ext cx="14116494" cy="5083266"/>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Joins"/>
          <p:cNvSpPr txBox="1">
            <a:spLocks noGrp="1"/>
          </p:cNvSpPr>
          <p:nvPr>
            <p:ph type="title"/>
          </p:nvPr>
        </p:nvSpPr>
        <p:spPr>
          <a:prstGeom prst="rect">
            <a:avLst/>
          </a:prstGeom>
        </p:spPr>
        <p:txBody>
          <a:bodyPr/>
          <a:lstStyle/>
          <a:p>
            <a:r>
              <a:t>Joins</a:t>
            </a:r>
          </a:p>
        </p:txBody>
      </p:sp>
      <p:sp>
        <p:nvSpPr>
          <p:cNvPr id="3" name="Slide Number">
            <a:extLst>
              <a:ext uri="{FF2B5EF4-FFF2-40B4-BE49-F238E27FC236}">
                <a16:creationId xmlns:a16="http://schemas.microsoft.com/office/drawing/2014/main" id="{273AD991-6B91-4A10-AE00-2ECCCCB66E45}"/>
              </a:ext>
            </a:extLst>
          </p:cNvPr>
          <p:cNvSpPr txBox="1">
            <a:spLocks noGrp="1"/>
          </p:cNvSpPr>
          <p:nvPr>
            <p:ph type="sldNum" sz="quarter" idx="2"/>
          </p:nvPr>
        </p:nvSpPr>
        <p:spPr>
          <a:xfrm>
            <a:off x="11900404" y="12787312"/>
            <a:ext cx="607493"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dirty="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D4D9FF97-F73F-4760-94C9-7130FE32E4F8}"/>
              </a:ext>
            </a:extLst>
          </p:cNvPr>
          <p:cNvSpPr>
            <a:spLocks noGrp="1" noChangeArrowheads="1"/>
          </p:cNvSpPr>
          <p:nvPr>
            <p:ph type="title"/>
          </p:nvPr>
        </p:nvSpPr>
        <p:spPr>
          <a:xfrm>
            <a:off x="-1090308" y="345989"/>
            <a:ext cx="20321786" cy="1798638"/>
          </a:xfrm>
        </p:spPr>
        <p:txBody>
          <a:bodyPr/>
          <a:lstStyle/>
          <a:p>
            <a:r>
              <a:rPr lang="en-US" altLang="en-US" sz="4800" dirty="0"/>
              <a:t>Specifying Joined Tables in the FROM Clause of SQL</a:t>
            </a:r>
          </a:p>
        </p:txBody>
      </p:sp>
      <p:sp>
        <p:nvSpPr>
          <p:cNvPr id="31747" name="Content Placeholder 2">
            <a:extLst>
              <a:ext uri="{FF2B5EF4-FFF2-40B4-BE49-F238E27FC236}">
                <a16:creationId xmlns:a16="http://schemas.microsoft.com/office/drawing/2014/main" id="{7F6DA513-144D-48B9-8C63-3D363491B3E0}"/>
              </a:ext>
            </a:extLst>
          </p:cNvPr>
          <p:cNvSpPr>
            <a:spLocks noGrp="1" noChangeArrowheads="1"/>
          </p:cNvSpPr>
          <p:nvPr>
            <p:ph idx="1"/>
          </p:nvPr>
        </p:nvSpPr>
        <p:spPr>
          <a:xfrm>
            <a:off x="344792" y="2552020"/>
            <a:ext cx="16916400" cy="9144000"/>
          </a:xfrm>
        </p:spPr>
        <p:txBody>
          <a:bodyPr/>
          <a:lstStyle/>
          <a:p>
            <a:pPr>
              <a:defRPr/>
            </a:pPr>
            <a:r>
              <a:rPr lang="en-US" altLang="en-US" sz="4800" dirty="0">
                <a:ea typeface="MS PGothic" panose="020B0600070205080204" pitchFamily="34" charset="-128"/>
              </a:rPr>
              <a:t>The FROM clause in Q1 </a:t>
            </a:r>
          </a:p>
          <a:p>
            <a:pPr>
              <a:defRPr/>
            </a:pPr>
            <a:endParaRPr lang="en-US" altLang="en-US" dirty="0">
              <a:ea typeface="MS PGothic" panose="020B0600070205080204" pitchFamily="34" charset="-128"/>
            </a:endParaRPr>
          </a:p>
          <a:p>
            <a:pPr>
              <a:defRPr/>
            </a:pPr>
            <a:endParaRPr lang="en-US" altLang="en-US" dirty="0">
              <a:ea typeface="MS PGothic" panose="020B0600070205080204" pitchFamily="34" charset="-128"/>
            </a:endParaRPr>
          </a:p>
          <a:p>
            <a:pPr marL="0" indent="0">
              <a:buNone/>
              <a:defRPr/>
            </a:pPr>
            <a:endParaRPr lang="en-US" altLang="en-US" dirty="0">
              <a:ea typeface="MS PGothic" panose="020B0600070205080204" pitchFamily="34" charset="-128"/>
            </a:endParaRPr>
          </a:p>
          <a:p>
            <a:pPr>
              <a:defRPr/>
            </a:pPr>
            <a:r>
              <a:rPr lang="en-US" altLang="en-US" sz="4800" b="1" dirty="0">
                <a:ea typeface="MS PGothic" panose="020B0600070205080204" pitchFamily="34" charset="-128"/>
              </a:rPr>
              <a:t>Joined table</a:t>
            </a:r>
          </a:p>
          <a:p>
            <a:pPr marL="1136650" lvl="1" indent="-685800">
              <a:buFont typeface="Wingdings" panose="05000000000000000000" pitchFamily="2" charset="2"/>
              <a:buChar char="Ø"/>
              <a:defRPr/>
            </a:pPr>
            <a:r>
              <a:rPr lang="en-US" altLang="en-US" sz="4800" dirty="0">
                <a:ea typeface="MS PGothic" panose="020B0600070205080204" pitchFamily="34" charset="-128"/>
              </a:rPr>
              <a:t>Permits users to specify a table resulting from a join </a:t>
            </a:r>
          </a:p>
          <a:p>
            <a:pPr marL="450850" lvl="1" indent="0">
              <a:buNone/>
              <a:defRPr/>
            </a:pPr>
            <a:r>
              <a:rPr lang="en-US" altLang="en-US" sz="4800" dirty="0">
                <a:ea typeface="MS PGothic" panose="020B0600070205080204" pitchFamily="34" charset="-128"/>
              </a:rPr>
              <a:t>        operation in the FROM clause of a query </a:t>
            </a:r>
          </a:p>
          <a:p>
            <a:pPr marL="1136650" lvl="1" indent="-685800">
              <a:buFont typeface="Wingdings" panose="05000000000000000000" pitchFamily="2" charset="2"/>
              <a:buChar char="Ø"/>
              <a:defRPr/>
            </a:pPr>
            <a:r>
              <a:rPr lang="en-US" altLang="en-US" sz="4800" dirty="0">
                <a:ea typeface="MS PGothic" panose="020B0600070205080204" pitchFamily="34" charset="-128"/>
              </a:rPr>
              <a:t>Contains a single joined table. JOIN may also be called INNER JOIN</a:t>
            </a:r>
          </a:p>
        </p:txBody>
      </p:sp>
      <p:pic>
        <p:nvPicPr>
          <p:cNvPr id="31748" name="Picture 2">
            <a:extLst>
              <a:ext uri="{FF2B5EF4-FFF2-40B4-BE49-F238E27FC236}">
                <a16:creationId xmlns:a16="http://schemas.microsoft.com/office/drawing/2014/main" id="{AC211C55-1951-4C5A-BC23-4AE4A9F99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268" y="11243780"/>
            <a:ext cx="1616392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Slide Number Placeholder 3">
            <a:extLst>
              <a:ext uri="{FF2B5EF4-FFF2-40B4-BE49-F238E27FC236}">
                <a16:creationId xmlns:a16="http://schemas.microsoft.com/office/drawing/2014/main" id="{AB227C66-CF82-49D4-A200-C48D141C3E47}"/>
              </a:ext>
            </a:extLst>
          </p:cNvPr>
          <p:cNvSpPr>
            <a:spLocks noGrp="1"/>
          </p:cNvSpPr>
          <p:nvPr>
            <p:ph type="sldNum" sz="quarter" idx="10"/>
          </p:nvPr>
        </p:nvSpPr>
        <p:spPr>
          <a:xfrm>
            <a:off x="27337486" y="2591545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7- 19</a:t>
            </a:r>
            <a:endParaRPr lang="en-CA" altLang="en-US" sz="2800">
              <a:solidFill>
                <a:srgbClr val="990033"/>
              </a:solidFill>
            </a:endParaRPr>
          </a:p>
        </p:txBody>
      </p:sp>
      <p:cxnSp>
        <p:nvCxnSpPr>
          <p:cNvPr id="4" name="Straight Connector 3">
            <a:extLst>
              <a:ext uri="{FF2B5EF4-FFF2-40B4-BE49-F238E27FC236}">
                <a16:creationId xmlns:a16="http://schemas.microsoft.com/office/drawing/2014/main" id="{07006DAC-9D05-4EC1-ADAF-25EA9D58DA17}"/>
              </a:ext>
            </a:extLst>
          </p:cNvPr>
          <p:cNvCxnSpPr/>
          <p:nvPr/>
        </p:nvCxnSpPr>
        <p:spPr bwMode="auto">
          <a:xfrm>
            <a:off x="10034892" y="12640780"/>
            <a:ext cx="1371600"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A8109DD-B93E-4746-A957-BD2C49A97A71}"/>
              </a:ext>
            </a:extLst>
          </p:cNvPr>
          <p:cNvCxnSpPr>
            <a:cxnSpLocks/>
          </p:cNvCxnSpPr>
          <p:nvPr/>
        </p:nvCxnSpPr>
        <p:spPr bwMode="auto">
          <a:xfrm>
            <a:off x="14302092" y="12713806"/>
            <a:ext cx="914400"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31752" name="Picture 4">
            <a:extLst>
              <a:ext uri="{FF2B5EF4-FFF2-40B4-BE49-F238E27FC236}">
                <a16:creationId xmlns:a16="http://schemas.microsoft.com/office/drawing/2014/main" id="{D509674B-CED8-496F-8227-9AD882ACD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92" y="4228420"/>
            <a:ext cx="13690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a:extLst>
              <a:ext uri="{FF2B5EF4-FFF2-40B4-BE49-F238E27FC236}">
                <a16:creationId xmlns:a16="http://schemas.microsoft.com/office/drawing/2014/main" id="{35006617-49D7-4FCA-B3B3-C733EC5A5C42}"/>
              </a:ext>
            </a:extLst>
          </p:cNvPr>
          <p:cNvSpPr txBox="1">
            <a:spLocks/>
          </p:cNvSpPr>
          <p:nvPr/>
        </p:nvSpPr>
        <p:spPr>
          <a:xfrm>
            <a:off x="11430847" y="13133301"/>
            <a:ext cx="1262703" cy="333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lvl9pPr>
          </a:lstStyle>
          <a:p>
            <a:fld id="{86CB4B4D-7CA3-9044-876B-883B54F8677D}" type="slidenum">
              <a:rPr lang="en-US" smtClean="0"/>
              <a:pPr/>
              <a:t>22</a:t>
            </a:fld>
            <a:endParaRPr lang="en-US" dirty="0"/>
          </a:p>
        </p:txBody>
      </p:sp>
      <p:pic>
        <p:nvPicPr>
          <p:cNvPr id="11" name="image.png" descr="image.png">
            <a:extLst>
              <a:ext uri="{FF2B5EF4-FFF2-40B4-BE49-F238E27FC236}">
                <a16:creationId xmlns:a16="http://schemas.microsoft.com/office/drawing/2014/main" id="{C5FCFC74-851E-4032-8A79-A4A5A6BD60E0}"/>
              </a:ext>
            </a:extLst>
          </p:cNvPr>
          <p:cNvPicPr>
            <a:picLocks noChangeAspect="1"/>
          </p:cNvPicPr>
          <p:nvPr/>
        </p:nvPicPr>
        <p:blipFill>
          <a:blip r:embed="rId4"/>
          <a:stretch>
            <a:fillRect/>
          </a:stretch>
        </p:blipFill>
        <p:spPr>
          <a:xfrm>
            <a:off x="15216493" y="1689210"/>
            <a:ext cx="8822716" cy="820016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8372BEC-B602-4042-84C7-FF159E729E07}"/>
              </a:ext>
            </a:extLst>
          </p:cNvPr>
          <p:cNvSpPr>
            <a:spLocks noGrp="1" noChangeArrowheads="1"/>
          </p:cNvSpPr>
          <p:nvPr>
            <p:ph type="title"/>
          </p:nvPr>
        </p:nvSpPr>
        <p:spPr>
          <a:xfrm>
            <a:off x="3228976" y="-384175"/>
            <a:ext cx="15592424" cy="1981202"/>
          </a:xfrm>
        </p:spPr>
        <p:txBody>
          <a:bodyPr/>
          <a:lstStyle/>
          <a:p>
            <a:r>
              <a:rPr lang="en-US" altLang="en-US"/>
              <a:t>NATURAL JOIN</a:t>
            </a:r>
          </a:p>
        </p:txBody>
      </p:sp>
      <p:sp>
        <p:nvSpPr>
          <p:cNvPr id="34819" name="Content Placeholder 2">
            <a:extLst>
              <a:ext uri="{FF2B5EF4-FFF2-40B4-BE49-F238E27FC236}">
                <a16:creationId xmlns:a16="http://schemas.microsoft.com/office/drawing/2014/main" id="{A3734940-C4F5-421D-A076-21128C57A648}"/>
              </a:ext>
            </a:extLst>
          </p:cNvPr>
          <p:cNvSpPr>
            <a:spLocks noGrp="1" noChangeArrowheads="1"/>
          </p:cNvSpPr>
          <p:nvPr>
            <p:ph idx="1"/>
          </p:nvPr>
        </p:nvSpPr>
        <p:spPr>
          <a:xfrm>
            <a:off x="113719" y="2453142"/>
            <a:ext cx="15402421" cy="9144000"/>
          </a:xfrm>
        </p:spPr>
        <p:txBody>
          <a:bodyPr/>
          <a:lstStyle/>
          <a:p>
            <a:r>
              <a:rPr lang="en-US" altLang="en-US" sz="3600" dirty="0"/>
              <a:t>NATURAL JOIN on two relations R and S</a:t>
            </a:r>
          </a:p>
          <a:p>
            <a:pPr lvl="1"/>
            <a:r>
              <a:rPr lang="en-US" altLang="en-US" sz="3600" dirty="0"/>
              <a:t>No join condition specified</a:t>
            </a:r>
          </a:p>
          <a:p>
            <a:pPr lvl="1"/>
            <a:r>
              <a:rPr lang="en-US" altLang="en-US" sz="3600" dirty="0"/>
              <a:t>Is equivalent to an implicit EQUIJOIN condition for each pair of attributes with the same name from R and S</a:t>
            </a:r>
          </a:p>
          <a:p>
            <a:r>
              <a:rPr lang="en-US" altLang="en-US" sz="3600" dirty="0">
                <a:solidFill>
                  <a:srgbClr val="800000"/>
                </a:solidFill>
              </a:rPr>
              <a:t>Rename attributes of one relation so it can be joined with another using NATURAL JOIN:</a:t>
            </a:r>
          </a:p>
          <a:p>
            <a:pPr>
              <a:buFont typeface="Wingdings" panose="05000000000000000000" pitchFamily="2" charset="2"/>
              <a:buNone/>
            </a:pPr>
            <a:endParaRPr lang="en-US" altLang="en-US" sz="3600" b="1" dirty="0"/>
          </a:p>
          <a:p>
            <a:pPr>
              <a:buFont typeface="Wingdings" panose="05000000000000000000" pitchFamily="2" charset="2"/>
              <a:buNone/>
            </a:pPr>
            <a:r>
              <a:rPr lang="en-US" altLang="en-US" sz="3600" b="1" dirty="0"/>
              <a:t>Q1B:        SELECT</a:t>
            </a:r>
            <a:r>
              <a:rPr lang="en-US" altLang="en-US" sz="3600" dirty="0"/>
              <a:t>        </a:t>
            </a:r>
            <a:r>
              <a:rPr lang="en-US" altLang="en-US" sz="3600" dirty="0" err="1"/>
              <a:t>Fname</a:t>
            </a:r>
            <a:r>
              <a:rPr lang="en-US" altLang="en-US" sz="3600" dirty="0"/>
              <a:t>, </a:t>
            </a:r>
            <a:r>
              <a:rPr lang="en-US" altLang="en-US" sz="3600" dirty="0" err="1"/>
              <a:t>Lname</a:t>
            </a:r>
            <a:r>
              <a:rPr lang="en-US" altLang="en-US" sz="3600" dirty="0"/>
              <a:t>, Address</a:t>
            </a:r>
          </a:p>
          <a:p>
            <a:pPr>
              <a:buFont typeface="Wingdings" panose="05000000000000000000" pitchFamily="2" charset="2"/>
              <a:buNone/>
            </a:pPr>
            <a:r>
              <a:rPr lang="en-US" altLang="en-US" sz="3600" dirty="0"/>
              <a:t>	            </a:t>
            </a:r>
            <a:r>
              <a:rPr lang="en-US" altLang="en-US" sz="3600" b="1" dirty="0"/>
              <a:t>FROM</a:t>
            </a:r>
            <a:r>
              <a:rPr lang="en-US" altLang="en-US" sz="3600" dirty="0"/>
              <a:t>	    (EMPLOYEE </a:t>
            </a:r>
            <a:r>
              <a:rPr lang="en-US" altLang="en-US" sz="3600" b="1" dirty="0"/>
              <a:t>NATURAL JOIN </a:t>
            </a:r>
            <a:r>
              <a:rPr lang="en-US" altLang="en-US" sz="3600" dirty="0"/>
              <a:t>DEPARTMENT) 	            </a:t>
            </a:r>
          </a:p>
          <a:p>
            <a:pPr>
              <a:buFont typeface="Wingdings" panose="05000000000000000000" pitchFamily="2" charset="2"/>
              <a:buNone/>
            </a:pPr>
            <a:r>
              <a:rPr lang="en-US" altLang="en-US" sz="3600" b="1" dirty="0"/>
              <a:t>                 WHERE</a:t>
            </a:r>
            <a:r>
              <a:rPr lang="en-US" altLang="en-US" sz="3600" dirty="0"/>
              <a:t>	     </a:t>
            </a:r>
            <a:r>
              <a:rPr lang="en-US" altLang="en-US" sz="3600" dirty="0" err="1"/>
              <a:t>Dname</a:t>
            </a:r>
            <a:r>
              <a:rPr lang="en-US" altLang="en-US" sz="3600" dirty="0"/>
              <a:t>=‘Research’;</a:t>
            </a:r>
          </a:p>
          <a:p>
            <a:pPr>
              <a:buFont typeface="Wingdings" panose="05000000000000000000" pitchFamily="2" charset="2"/>
              <a:buNone/>
            </a:pPr>
            <a:endParaRPr lang="en-US" altLang="en-US" sz="3600" dirty="0"/>
          </a:p>
          <a:p>
            <a:pPr>
              <a:buFont typeface="Wingdings" panose="05000000000000000000" pitchFamily="2" charset="2"/>
              <a:buNone/>
            </a:pPr>
            <a:r>
              <a:rPr lang="en-US" altLang="en-US" sz="3600" dirty="0">
                <a:solidFill>
                  <a:srgbClr val="800000"/>
                </a:solidFill>
              </a:rPr>
              <a:t>The above works with </a:t>
            </a:r>
            <a:r>
              <a:rPr lang="en-US" altLang="en-US" sz="3600" dirty="0" err="1">
                <a:solidFill>
                  <a:srgbClr val="800000"/>
                </a:solidFill>
              </a:rPr>
              <a:t>EMPLOYEE.Dno</a:t>
            </a:r>
            <a:r>
              <a:rPr lang="en-US" altLang="en-US" sz="3600" dirty="0">
                <a:solidFill>
                  <a:srgbClr val="800000"/>
                </a:solidFill>
              </a:rPr>
              <a:t> = </a:t>
            </a:r>
            <a:r>
              <a:rPr lang="en-US" altLang="en-US" sz="3600" dirty="0" err="1">
                <a:solidFill>
                  <a:srgbClr val="800000"/>
                </a:solidFill>
              </a:rPr>
              <a:t>DEPT.Dno</a:t>
            </a:r>
            <a:r>
              <a:rPr lang="en-US" altLang="en-US" sz="3600" dirty="0">
                <a:solidFill>
                  <a:srgbClr val="800000"/>
                </a:solidFill>
              </a:rPr>
              <a:t> as an implicit join condition</a:t>
            </a:r>
          </a:p>
          <a:p>
            <a:pPr>
              <a:buFont typeface="Wingdings" panose="05000000000000000000" pitchFamily="2" charset="2"/>
              <a:buNone/>
            </a:pPr>
            <a:endParaRPr lang="en-US" altLang="en-US" sz="3600" dirty="0"/>
          </a:p>
          <a:p>
            <a:endParaRPr lang="en-US" altLang="en-US" sz="3600" dirty="0"/>
          </a:p>
        </p:txBody>
      </p:sp>
      <p:sp>
        <p:nvSpPr>
          <p:cNvPr id="34820" name="Slide Number Placeholder 3">
            <a:extLst>
              <a:ext uri="{FF2B5EF4-FFF2-40B4-BE49-F238E27FC236}">
                <a16:creationId xmlns:a16="http://schemas.microsoft.com/office/drawing/2014/main" id="{E22776FF-CAB9-4C95-BBDB-037953C11DD2}"/>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CFD081C7-0D4D-466B-9A61-C68CCE0170A1}" type="slidenum">
              <a:rPr lang="en-US" altLang="en-US" sz="2800">
                <a:solidFill>
                  <a:srgbClr val="990033"/>
                </a:solidFill>
              </a:rPr>
              <a:pPr>
                <a:spcBef>
                  <a:spcPct val="0"/>
                </a:spcBef>
                <a:buClrTx/>
                <a:buSzTx/>
                <a:buFontTx/>
                <a:buNone/>
              </a:pPr>
              <a:t>23</a:t>
            </a:fld>
            <a:endParaRPr lang="en-CA" altLang="en-US" sz="2800">
              <a:solidFill>
                <a:srgbClr val="990033"/>
              </a:solidFill>
            </a:endParaRPr>
          </a:p>
        </p:txBody>
      </p:sp>
      <p:pic>
        <p:nvPicPr>
          <p:cNvPr id="34821" name="Picture 2">
            <a:extLst>
              <a:ext uri="{FF2B5EF4-FFF2-40B4-BE49-F238E27FC236}">
                <a16:creationId xmlns:a16="http://schemas.microsoft.com/office/drawing/2014/main" id="{521840F1-F3D5-4550-8D52-4555F79DD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1546" y="1469338"/>
            <a:ext cx="9413513" cy="761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BBFEB16-02FE-42D9-BC9E-FEE6EE388871}"/>
              </a:ext>
            </a:extLst>
          </p:cNvPr>
          <p:cNvSpPr txBox="1"/>
          <p:nvPr/>
        </p:nvSpPr>
        <p:spPr>
          <a:xfrm>
            <a:off x="7814930" y="12453257"/>
            <a:ext cx="1562986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23</a:t>
            </a:fld>
            <a:endParaRPr lang="en-US" sz="3200"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4">
            <a:extLst>
              <a:ext uri="{FF2B5EF4-FFF2-40B4-BE49-F238E27FC236}">
                <a16:creationId xmlns:a16="http://schemas.microsoft.com/office/drawing/2014/main" id="{09F93073-BB53-4207-900A-01C0B8D3AED5}"/>
              </a:ext>
            </a:extLst>
          </p:cNvPr>
          <p:cNvSpPr>
            <a:spLocks noGrp="1" noChangeArrowheads="1"/>
          </p:cNvSpPr>
          <p:nvPr>
            <p:ph type="title"/>
          </p:nvPr>
        </p:nvSpPr>
        <p:spPr>
          <a:xfrm>
            <a:off x="762000" y="0"/>
            <a:ext cx="20321786" cy="1798638"/>
          </a:xfrm>
        </p:spPr>
        <p:txBody>
          <a:bodyPr/>
          <a:lstStyle/>
          <a:p>
            <a:r>
              <a:rPr lang="en-US" altLang="en-US"/>
              <a:t>INNER and OUTER Joins</a:t>
            </a:r>
          </a:p>
        </p:txBody>
      </p:sp>
      <p:sp>
        <p:nvSpPr>
          <p:cNvPr id="33795" name="Content Placeholder 2">
            <a:extLst>
              <a:ext uri="{FF2B5EF4-FFF2-40B4-BE49-F238E27FC236}">
                <a16:creationId xmlns:a16="http://schemas.microsoft.com/office/drawing/2014/main" id="{81438A63-FA6A-4DB2-B1F3-EB54ED598683}"/>
              </a:ext>
            </a:extLst>
          </p:cNvPr>
          <p:cNvSpPr>
            <a:spLocks noGrp="1" noChangeArrowheads="1"/>
          </p:cNvSpPr>
          <p:nvPr>
            <p:ph idx="1"/>
          </p:nvPr>
        </p:nvSpPr>
        <p:spPr>
          <a:xfrm>
            <a:off x="762000" y="2227262"/>
            <a:ext cx="22860000" cy="10108408"/>
          </a:xfrm>
        </p:spPr>
        <p:txBody>
          <a:bodyPr/>
          <a:lstStyle/>
          <a:p>
            <a:r>
              <a:rPr lang="en-US" altLang="en-US" sz="4400"/>
              <a:t>INNER JOIN</a:t>
            </a:r>
            <a:endParaRPr lang="en-US" altLang="en-US" sz="4400" b="1"/>
          </a:p>
          <a:p>
            <a:pPr lvl="1"/>
            <a:r>
              <a:rPr lang="en-US" altLang="en-US" sz="4400"/>
              <a:t>Default type of join in a joined table</a:t>
            </a:r>
          </a:p>
          <a:p>
            <a:pPr lvl="1"/>
            <a:r>
              <a:rPr lang="en-US" altLang="en-US" sz="4400"/>
              <a:t>Tuple is included in the result only if a matching tuple exists in the other relation</a:t>
            </a:r>
          </a:p>
          <a:p>
            <a:r>
              <a:rPr lang="en-US" altLang="en-US" sz="4400"/>
              <a:t>LEFT OUTER JOIN 	</a:t>
            </a:r>
          </a:p>
          <a:p>
            <a:pPr lvl="1"/>
            <a:r>
              <a:rPr lang="en-US" altLang="en-US" sz="4400"/>
              <a:t>Every tuple in left table must appear in result</a:t>
            </a:r>
          </a:p>
          <a:p>
            <a:pPr lvl="1"/>
            <a:r>
              <a:rPr lang="en-US" altLang="en-US" sz="4400"/>
              <a:t>If no matching tuple</a:t>
            </a:r>
          </a:p>
          <a:p>
            <a:pPr lvl="2"/>
            <a:r>
              <a:rPr lang="en-US" altLang="en-US" sz="4400"/>
              <a:t>Padded with NULL values for attributes of right table</a:t>
            </a:r>
          </a:p>
          <a:p>
            <a:r>
              <a:rPr lang="en-US" altLang="en-US" sz="4400"/>
              <a:t>RIGHT OUTER JOIN</a:t>
            </a:r>
          </a:p>
          <a:p>
            <a:pPr lvl="1"/>
            <a:r>
              <a:rPr lang="en-US" altLang="en-US" sz="4400"/>
              <a:t>Every tuple in right table must appear in result</a:t>
            </a:r>
          </a:p>
          <a:p>
            <a:pPr lvl="1"/>
            <a:r>
              <a:rPr lang="en-US" altLang="en-US" sz="4400"/>
              <a:t>If no matching tuple</a:t>
            </a:r>
          </a:p>
          <a:p>
            <a:pPr lvl="2"/>
            <a:r>
              <a:rPr lang="en-US" altLang="en-US" sz="4400"/>
              <a:t>Padded with NULL values for attributes of left table</a:t>
            </a:r>
          </a:p>
        </p:txBody>
      </p:sp>
      <p:sp>
        <p:nvSpPr>
          <p:cNvPr id="33796" name="Slide Number Placeholder 3">
            <a:extLst>
              <a:ext uri="{FF2B5EF4-FFF2-40B4-BE49-F238E27FC236}">
                <a16:creationId xmlns:a16="http://schemas.microsoft.com/office/drawing/2014/main" id="{E700961C-A564-4E8A-B00E-C1AFD0E592D2}"/>
              </a:ext>
            </a:extLst>
          </p:cNvPr>
          <p:cNvSpPr>
            <a:spLocks noGrp="1"/>
          </p:cNvSpPr>
          <p:nvPr>
            <p:ph type="sldNum" sz="quarter" idx="10"/>
          </p:nvPr>
        </p:nvSpPr>
        <p:spPr>
          <a:xfrm>
            <a:off x="29189794" y="25569465"/>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7- 22</a:t>
            </a:r>
            <a:endParaRPr lang="en-CA" altLang="en-US" sz="2800">
              <a:solidFill>
                <a:srgbClr val="990033"/>
              </a:solidFill>
            </a:endParaRPr>
          </a:p>
        </p:txBody>
      </p:sp>
      <p:sp>
        <p:nvSpPr>
          <p:cNvPr id="7" name="TextBox 6">
            <a:extLst>
              <a:ext uri="{FF2B5EF4-FFF2-40B4-BE49-F238E27FC236}">
                <a16:creationId xmlns:a16="http://schemas.microsoft.com/office/drawing/2014/main" id="{D3A72AD8-88B8-4A94-9FBD-38D99F348145}"/>
              </a:ext>
            </a:extLst>
          </p:cNvPr>
          <p:cNvSpPr txBox="1"/>
          <p:nvPr/>
        </p:nvSpPr>
        <p:spPr>
          <a:xfrm>
            <a:off x="7814930" y="12634011"/>
            <a:ext cx="1562986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2800" smtClean="0"/>
              <a:pPr/>
              <a:t>24</a:t>
            </a:fld>
            <a:endParaRPr lang="en-US" sz="2800"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ECC42F8-C9D2-447F-996D-DF831644BA5B}"/>
              </a:ext>
            </a:extLst>
          </p:cNvPr>
          <p:cNvSpPr>
            <a:spLocks noGrp="1" noChangeArrowheads="1"/>
          </p:cNvSpPr>
          <p:nvPr>
            <p:ph type="title"/>
          </p:nvPr>
        </p:nvSpPr>
        <p:spPr>
          <a:xfrm>
            <a:off x="3968751" y="-66676"/>
            <a:ext cx="15503526" cy="1670052"/>
          </a:xfrm>
        </p:spPr>
        <p:txBody>
          <a:bodyPr/>
          <a:lstStyle/>
          <a:p>
            <a:pPr algn="ctr"/>
            <a:r>
              <a:rPr lang="en-US" altLang="en-US"/>
              <a:t>SQL Inner Joins</a:t>
            </a:r>
          </a:p>
        </p:txBody>
      </p:sp>
      <p:sp>
        <p:nvSpPr>
          <p:cNvPr id="35843" name="Rectangle 3">
            <a:extLst>
              <a:ext uri="{FF2B5EF4-FFF2-40B4-BE49-F238E27FC236}">
                <a16:creationId xmlns:a16="http://schemas.microsoft.com/office/drawing/2014/main" id="{648AA2A6-8496-4B01-BBFC-9C36187EECEC}"/>
              </a:ext>
            </a:extLst>
          </p:cNvPr>
          <p:cNvSpPr>
            <a:spLocks noGrp="1" noChangeArrowheads="1"/>
          </p:cNvSpPr>
          <p:nvPr>
            <p:ph idx="1"/>
          </p:nvPr>
        </p:nvSpPr>
        <p:spPr>
          <a:xfrm>
            <a:off x="3048000" y="2771776"/>
            <a:ext cx="18745200" cy="11325224"/>
          </a:xfrm>
        </p:spPr>
        <p:txBody>
          <a:bodyPr/>
          <a:lstStyle/>
          <a:p>
            <a:pPr marL="0" indent="0">
              <a:buNone/>
            </a:pPr>
            <a:r>
              <a:rPr lang="en-US" altLang="en-US" sz="4800" dirty="0">
                <a:latin typeface="Lucida Console" panose="020B0609040504020204" pitchFamily="49" charset="0"/>
              </a:rPr>
              <a:t>SELECT S.name, </a:t>
            </a:r>
            <a:r>
              <a:rPr lang="en-US" altLang="en-US" sz="4800" dirty="0" err="1">
                <a:latin typeface="Lucida Console" panose="020B0609040504020204" pitchFamily="49" charset="0"/>
              </a:rPr>
              <a:t>E.classid</a:t>
            </a:r>
            <a:endParaRPr lang="en-US" altLang="en-US" sz="4800" dirty="0">
              <a:latin typeface="Lucida Console" panose="020B0609040504020204" pitchFamily="49" charset="0"/>
            </a:endParaRPr>
          </a:p>
          <a:p>
            <a:pPr marL="0" indent="0">
              <a:buNone/>
            </a:pPr>
            <a:r>
              <a:rPr lang="en-US" altLang="en-US" sz="4800" dirty="0">
                <a:latin typeface="Lucida Console" panose="020B0609040504020204" pitchFamily="49" charset="0"/>
              </a:rPr>
              <a:t> FROM </a:t>
            </a:r>
            <a:r>
              <a:rPr lang="en-US" altLang="en-US" sz="4800" dirty="0">
                <a:solidFill>
                  <a:srgbClr val="FF0000"/>
                </a:solidFill>
                <a:latin typeface="Lucida Console" panose="020B0609040504020204" pitchFamily="49" charset="0"/>
              </a:rPr>
              <a:t> S  JOIN  E </a:t>
            </a:r>
            <a:r>
              <a:rPr lang="en-US" altLang="en-US" sz="4800" dirty="0">
                <a:latin typeface="Lucida Console" panose="020B0609040504020204" pitchFamily="49" charset="0"/>
              </a:rPr>
              <a:t>ON </a:t>
            </a:r>
            <a:r>
              <a:rPr lang="en-US" altLang="en-US" sz="4800" dirty="0" err="1">
                <a:latin typeface="Lucida Console" panose="020B0609040504020204" pitchFamily="49" charset="0"/>
              </a:rPr>
              <a:t>S.sid</a:t>
            </a:r>
            <a:r>
              <a:rPr lang="en-US" altLang="en-US" sz="4800" dirty="0">
                <a:latin typeface="Lucida Console" panose="020B0609040504020204" pitchFamily="49" charset="0"/>
              </a:rPr>
              <a:t>=</a:t>
            </a:r>
            <a:r>
              <a:rPr lang="en-US" altLang="en-US" sz="4800" dirty="0" err="1">
                <a:latin typeface="Lucida Console" panose="020B0609040504020204" pitchFamily="49" charset="0"/>
              </a:rPr>
              <a:t>E.sid</a:t>
            </a:r>
            <a:endParaRPr lang="en-US" altLang="en-US" dirty="0"/>
          </a:p>
        </p:txBody>
      </p:sp>
      <p:sp>
        <p:nvSpPr>
          <p:cNvPr id="35844" name="Footer Placeholder 3">
            <a:extLst>
              <a:ext uri="{FF2B5EF4-FFF2-40B4-BE49-F238E27FC236}">
                <a16:creationId xmlns:a16="http://schemas.microsoft.com/office/drawing/2014/main" id="{7CD8AD73-BAEC-4174-8FC4-5FE398D1D71D}"/>
              </a:ext>
            </a:extLst>
          </p:cNvPr>
          <p:cNvSpPr>
            <a:spLocks noGrp="1" noChangeArrowheads="1"/>
          </p:cNvSpPr>
          <p:nvPr>
            <p:ph type="ftr" sz="quarter" idx="4294967295"/>
          </p:nvPr>
        </p:nvSpPr>
        <p:spPr bwMode="auto">
          <a:xfrm>
            <a:off x="5451476" y="7061201"/>
            <a:ext cx="4267200"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lgn="r" eaLnBrk="1" hangingPunct="1">
              <a:spcBef>
                <a:spcPct val="0"/>
              </a:spcBef>
              <a:buClrTx/>
              <a:buSzTx/>
              <a:buFontTx/>
              <a:buNone/>
            </a:pPr>
            <a:endParaRPr lang="en-US" altLang="en-US" sz="2800" b="1">
              <a:solidFill>
                <a:srgbClr val="990033"/>
              </a:solidFill>
            </a:endParaRPr>
          </a:p>
          <a:p>
            <a:pPr algn="r" eaLnBrk="1" hangingPunct="1">
              <a:spcBef>
                <a:spcPct val="0"/>
              </a:spcBef>
              <a:buClrTx/>
              <a:buSzTx/>
              <a:buFontTx/>
              <a:buNone/>
            </a:pPr>
            <a:endParaRPr lang="en-US" altLang="en-US" sz="2800" b="1"/>
          </a:p>
        </p:txBody>
      </p:sp>
      <p:graphicFrame>
        <p:nvGraphicFramePr>
          <p:cNvPr id="6" name="Table 5">
            <a:extLst>
              <a:ext uri="{FF2B5EF4-FFF2-40B4-BE49-F238E27FC236}">
                <a16:creationId xmlns:a16="http://schemas.microsoft.com/office/drawing/2014/main" id="{A1B5167E-FF8B-468C-B133-3ACFF9E09A67}"/>
              </a:ext>
            </a:extLst>
          </p:cNvPr>
          <p:cNvGraphicFramePr>
            <a:graphicFrameLocks noGrp="1"/>
          </p:cNvGraphicFramePr>
          <p:nvPr/>
        </p:nvGraphicFramePr>
        <p:xfrm>
          <a:off x="4537077" y="4905376"/>
          <a:ext cx="6369050" cy="3171824"/>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956">
                <a:tc>
                  <a:txBody>
                    <a:bodyPr/>
                    <a:lstStyle/>
                    <a:p>
                      <a:r>
                        <a:rPr lang="en-US" sz="4000" dirty="0"/>
                        <a:t>S.name</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S.sid</a:t>
                      </a:r>
                      <a:endParaRPr lang="en-US" sz="4000" dirty="0"/>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956">
                <a:tc>
                  <a:txBody>
                    <a:bodyPr/>
                    <a:lstStyle/>
                    <a:p>
                      <a:r>
                        <a:rPr lang="en-US" sz="4000" dirty="0"/>
                        <a:t>Jones</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11111</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2956">
                <a:tc>
                  <a:txBody>
                    <a:bodyPr/>
                    <a:lstStyle/>
                    <a:p>
                      <a:r>
                        <a:rPr lang="en-US" sz="4000" dirty="0"/>
                        <a:t>Smith</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22222</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956">
                <a:tc>
                  <a:txBody>
                    <a:bodyPr/>
                    <a:lstStyle/>
                    <a:p>
                      <a:r>
                        <a:rPr lang="en-US" sz="4000" dirty="0"/>
                        <a:t>Brown</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33333</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6F7AED29-F69E-49E4-9077-C5B34F29C660}"/>
              </a:ext>
            </a:extLst>
          </p:cNvPr>
          <p:cNvGraphicFramePr>
            <a:graphicFrameLocks noGrp="1"/>
          </p:cNvGraphicFramePr>
          <p:nvPr>
            <p:extLst>
              <p:ext uri="{D42A27DB-BD31-4B8C-83A1-F6EECF244321}">
                <p14:modId xmlns:p14="http://schemas.microsoft.com/office/powerpoint/2010/main" val="3489673131"/>
              </p:ext>
            </p:extLst>
          </p:nvPr>
        </p:nvGraphicFramePr>
        <p:xfrm>
          <a:off x="13103226" y="4819650"/>
          <a:ext cx="7505433" cy="4572000"/>
        </p:xfrm>
        <a:graphic>
          <a:graphicData uri="http://schemas.openxmlformats.org/drawingml/2006/table">
            <a:tbl>
              <a:tblPr firstRow="1" bandRow="1">
                <a:tableStyleId>{2D5ABB26-0587-4C30-8999-92F81FD0307C}</a:tableStyleId>
              </a:tblPr>
              <a:tblGrid>
                <a:gridCol w="2976754">
                  <a:extLst>
                    <a:ext uri="{9D8B030D-6E8A-4147-A177-3AD203B41FA5}">
                      <a16:colId xmlns:a16="http://schemas.microsoft.com/office/drawing/2014/main" val="20000"/>
                    </a:ext>
                  </a:extLst>
                </a:gridCol>
                <a:gridCol w="4528679">
                  <a:extLst>
                    <a:ext uri="{9D8B030D-6E8A-4147-A177-3AD203B41FA5}">
                      <a16:colId xmlns:a16="http://schemas.microsoft.com/office/drawing/2014/main" val="20001"/>
                    </a:ext>
                  </a:extLst>
                </a:gridCol>
              </a:tblGrid>
              <a:tr h="792480">
                <a:tc>
                  <a:txBody>
                    <a:bodyPr/>
                    <a:lstStyle/>
                    <a:p>
                      <a:r>
                        <a:rPr lang="en-US" sz="4000" dirty="0" err="1"/>
                        <a:t>E.sid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22222</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44444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C5F4839D-77C4-49CD-87DD-917AFA879636}"/>
              </a:ext>
            </a:extLst>
          </p:cNvPr>
          <p:cNvGraphicFramePr>
            <a:graphicFrameLocks noGrp="1"/>
          </p:cNvGraphicFramePr>
          <p:nvPr/>
        </p:nvGraphicFramePr>
        <p:xfrm>
          <a:off x="4537077" y="8782050"/>
          <a:ext cx="6369050" cy="37788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300">
                <a:tc>
                  <a:txBody>
                    <a:bodyPr/>
                    <a:lstStyle/>
                    <a:p>
                      <a:r>
                        <a:rPr lang="en-US" sz="4000" dirty="0"/>
                        <a:t>S.name</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300">
                <a:tc>
                  <a:txBody>
                    <a:bodyPr/>
                    <a:lstStyle/>
                    <a:p>
                      <a:r>
                        <a:rPr lang="en-US" sz="4000" dirty="0"/>
                        <a:t>Jones</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1900">
                <a:tc>
                  <a:txBody>
                    <a:bodyPr/>
                    <a:lstStyle/>
                    <a:p>
                      <a:r>
                        <a:rPr lang="en-US" sz="4000" dirty="0"/>
                        <a:t>Jones</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300">
                <a:tc>
                  <a:txBody>
                    <a:bodyPr/>
                    <a:lstStyle/>
                    <a:p>
                      <a:r>
                        <a:rPr lang="en-US" sz="4000" dirty="0"/>
                        <a:t>Smith</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5899" name="TextBox 1">
            <a:extLst>
              <a:ext uri="{FF2B5EF4-FFF2-40B4-BE49-F238E27FC236}">
                <a16:creationId xmlns:a16="http://schemas.microsoft.com/office/drawing/2014/main" id="{10FC9FD5-BB86-4EB6-A1C2-9828D2307027}"/>
              </a:ext>
            </a:extLst>
          </p:cNvPr>
          <p:cNvSpPr txBox="1">
            <a:spLocks noChangeArrowheads="1"/>
          </p:cNvSpPr>
          <p:nvPr/>
        </p:nvSpPr>
        <p:spPr bwMode="auto">
          <a:xfrm>
            <a:off x="12168455"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E</a:t>
            </a:r>
          </a:p>
        </p:txBody>
      </p:sp>
      <p:sp>
        <p:nvSpPr>
          <p:cNvPr id="35900" name="TextBox 9">
            <a:extLst>
              <a:ext uri="{FF2B5EF4-FFF2-40B4-BE49-F238E27FC236}">
                <a16:creationId xmlns:a16="http://schemas.microsoft.com/office/drawing/2014/main" id="{0FA18E0F-5F7A-4A18-BE30-449F7B142A35}"/>
              </a:ext>
            </a:extLst>
          </p:cNvPr>
          <p:cNvSpPr txBox="1">
            <a:spLocks noChangeArrowheads="1"/>
          </p:cNvSpPr>
          <p:nvPr/>
        </p:nvSpPr>
        <p:spPr bwMode="auto">
          <a:xfrm>
            <a:off x="3775341"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S</a:t>
            </a:r>
          </a:p>
        </p:txBody>
      </p:sp>
      <p:sp>
        <p:nvSpPr>
          <p:cNvPr id="11" name="TextBox 10">
            <a:extLst>
              <a:ext uri="{FF2B5EF4-FFF2-40B4-BE49-F238E27FC236}">
                <a16:creationId xmlns:a16="http://schemas.microsoft.com/office/drawing/2014/main" id="{977DD015-AFA4-4127-83D5-465D620E70DB}"/>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25</a:t>
            </a:fld>
            <a:endParaRPr lang="en-US" sz="3200"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FEB4E4A-9B52-40F6-B3B0-CA2F5BE5AF33}"/>
              </a:ext>
            </a:extLst>
          </p:cNvPr>
          <p:cNvSpPr>
            <a:spLocks noGrp="1" noChangeArrowheads="1"/>
          </p:cNvSpPr>
          <p:nvPr>
            <p:ph type="title"/>
          </p:nvPr>
        </p:nvSpPr>
        <p:spPr>
          <a:xfrm>
            <a:off x="4537076" y="139701"/>
            <a:ext cx="15503524" cy="1670050"/>
          </a:xfrm>
        </p:spPr>
        <p:txBody>
          <a:bodyPr/>
          <a:lstStyle/>
          <a:p>
            <a:r>
              <a:rPr lang="en-US" altLang="en-US"/>
              <a:t>SQL Inner Joins</a:t>
            </a:r>
          </a:p>
        </p:txBody>
      </p:sp>
      <p:sp>
        <p:nvSpPr>
          <p:cNvPr id="37891" name="Rectangle 3">
            <a:extLst>
              <a:ext uri="{FF2B5EF4-FFF2-40B4-BE49-F238E27FC236}">
                <a16:creationId xmlns:a16="http://schemas.microsoft.com/office/drawing/2014/main" id="{0FF6FF47-A997-42F8-8DDC-8361D5D5340B}"/>
              </a:ext>
            </a:extLst>
          </p:cNvPr>
          <p:cNvSpPr>
            <a:spLocks noGrp="1" noChangeArrowheads="1"/>
          </p:cNvSpPr>
          <p:nvPr>
            <p:ph idx="1"/>
          </p:nvPr>
        </p:nvSpPr>
        <p:spPr>
          <a:xfrm>
            <a:off x="3962400" y="1809751"/>
            <a:ext cx="20147901" cy="11322050"/>
          </a:xfrm>
        </p:spPr>
        <p:txBody>
          <a:bodyPr/>
          <a:lstStyle/>
          <a:p>
            <a:pPr marL="0" indent="0">
              <a:buNone/>
            </a:pPr>
            <a:r>
              <a:rPr lang="en-US" altLang="en-US" sz="4800" dirty="0">
                <a:latin typeface="Lucida Console" panose="020B0609040504020204" pitchFamily="49" charset="0"/>
              </a:rPr>
              <a:t>SELECT S.name, </a:t>
            </a:r>
            <a:r>
              <a:rPr lang="en-US" altLang="en-US" sz="4800" dirty="0" err="1">
                <a:latin typeface="Lucida Console" panose="020B0609040504020204" pitchFamily="49" charset="0"/>
              </a:rPr>
              <a:t>E.classid</a:t>
            </a:r>
            <a:endParaRPr lang="en-US" altLang="en-US" sz="4800" dirty="0">
              <a:latin typeface="Lucida Console" panose="020B0609040504020204" pitchFamily="49" charset="0"/>
            </a:endParaRPr>
          </a:p>
          <a:p>
            <a:pPr marL="0" indent="0">
              <a:buNone/>
            </a:pPr>
            <a:r>
              <a:rPr lang="en-US" altLang="en-US" sz="4800" dirty="0">
                <a:latin typeface="Lucida Console" panose="020B0609040504020204" pitchFamily="49" charset="0"/>
              </a:rPr>
              <a:t> FROM </a:t>
            </a:r>
            <a:r>
              <a:rPr lang="en-US" altLang="en-US" sz="4800" dirty="0">
                <a:solidFill>
                  <a:srgbClr val="FF0000"/>
                </a:solidFill>
                <a:latin typeface="Lucida Console" panose="020B0609040504020204" pitchFamily="49" charset="0"/>
              </a:rPr>
              <a:t> S  JOIN  E  </a:t>
            </a:r>
            <a:r>
              <a:rPr lang="en-US" altLang="en-US" sz="4800" dirty="0">
                <a:latin typeface="Lucida Console" panose="020B0609040504020204" pitchFamily="49" charset="0"/>
              </a:rPr>
              <a:t>ON </a:t>
            </a:r>
            <a:r>
              <a:rPr lang="en-US" altLang="en-US" sz="4800" dirty="0" err="1">
                <a:latin typeface="Lucida Console" panose="020B0609040504020204" pitchFamily="49" charset="0"/>
              </a:rPr>
              <a:t>S.sid</a:t>
            </a:r>
            <a:r>
              <a:rPr lang="en-US" altLang="en-US" sz="4800" dirty="0">
                <a:latin typeface="Lucida Console" panose="020B0609040504020204" pitchFamily="49" charset="0"/>
              </a:rPr>
              <a:t>=</a:t>
            </a:r>
            <a:r>
              <a:rPr lang="en-US" altLang="en-US" sz="4800" dirty="0" err="1">
                <a:latin typeface="Lucida Console" panose="020B0609040504020204" pitchFamily="49" charset="0"/>
              </a:rPr>
              <a:t>E.sid</a:t>
            </a:r>
            <a:endParaRPr lang="en-US" altLang="en-US" dirty="0"/>
          </a:p>
        </p:txBody>
      </p:sp>
      <p:sp>
        <p:nvSpPr>
          <p:cNvPr id="37892" name="Footer Placeholder 3">
            <a:extLst>
              <a:ext uri="{FF2B5EF4-FFF2-40B4-BE49-F238E27FC236}">
                <a16:creationId xmlns:a16="http://schemas.microsoft.com/office/drawing/2014/main" id="{FB274874-DD98-42A5-A680-5E4374167E25}"/>
              </a:ext>
            </a:extLst>
          </p:cNvPr>
          <p:cNvSpPr>
            <a:spLocks noGrp="1" noChangeArrowheads="1"/>
          </p:cNvSpPr>
          <p:nvPr>
            <p:ph type="ftr" sz="quarter" idx="4294967295"/>
          </p:nvPr>
        </p:nvSpPr>
        <p:spPr bwMode="auto">
          <a:xfrm>
            <a:off x="5451476" y="7061201"/>
            <a:ext cx="4267200"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lgn="r" eaLnBrk="1" hangingPunct="1">
              <a:spcBef>
                <a:spcPct val="0"/>
              </a:spcBef>
              <a:buClrTx/>
              <a:buSzTx/>
              <a:buFontTx/>
              <a:buNone/>
            </a:pPr>
            <a:endParaRPr lang="en-US" altLang="en-US" sz="2800" b="1">
              <a:solidFill>
                <a:srgbClr val="990033"/>
              </a:solidFill>
            </a:endParaRPr>
          </a:p>
          <a:p>
            <a:pPr algn="r" eaLnBrk="1" hangingPunct="1">
              <a:spcBef>
                <a:spcPct val="0"/>
              </a:spcBef>
              <a:buClrTx/>
              <a:buSzTx/>
              <a:buFontTx/>
              <a:buNone/>
            </a:pPr>
            <a:endParaRPr lang="en-US" altLang="en-US" sz="2800" b="1"/>
          </a:p>
        </p:txBody>
      </p:sp>
      <p:graphicFrame>
        <p:nvGraphicFramePr>
          <p:cNvPr id="6" name="Table 5">
            <a:extLst>
              <a:ext uri="{FF2B5EF4-FFF2-40B4-BE49-F238E27FC236}">
                <a16:creationId xmlns:a16="http://schemas.microsoft.com/office/drawing/2014/main" id="{E2140320-799B-49B6-A948-B2E451410E0B}"/>
              </a:ext>
            </a:extLst>
          </p:cNvPr>
          <p:cNvGraphicFramePr>
            <a:graphicFrameLocks noGrp="1"/>
          </p:cNvGraphicFramePr>
          <p:nvPr/>
        </p:nvGraphicFramePr>
        <p:xfrm>
          <a:off x="4537077" y="4905376"/>
          <a:ext cx="6369050" cy="3171824"/>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956">
                <a:tc>
                  <a:txBody>
                    <a:bodyPr/>
                    <a:lstStyle/>
                    <a:p>
                      <a:r>
                        <a:rPr lang="en-US" sz="4000" dirty="0"/>
                        <a:t>S.name</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S.sid</a:t>
                      </a:r>
                      <a:endParaRPr lang="en-US" sz="4000" dirty="0"/>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956">
                <a:tc>
                  <a:txBody>
                    <a:bodyPr/>
                    <a:lstStyle/>
                    <a:p>
                      <a:r>
                        <a:rPr lang="en-US" sz="4000" dirty="0"/>
                        <a:t>Jones</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11111</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2956">
                <a:tc>
                  <a:txBody>
                    <a:bodyPr/>
                    <a:lstStyle/>
                    <a:p>
                      <a:r>
                        <a:rPr lang="en-US" sz="4000" dirty="0"/>
                        <a:t>Smith</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22222</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956">
                <a:tc>
                  <a:txBody>
                    <a:bodyPr/>
                    <a:lstStyle/>
                    <a:p>
                      <a:r>
                        <a:rPr lang="en-US" sz="4000" dirty="0"/>
                        <a:t>Brown</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33333</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8DAB375C-F5A8-436E-926B-04085B9B5014}"/>
              </a:ext>
            </a:extLst>
          </p:cNvPr>
          <p:cNvGraphicFramePr>
            <a:graphicFrameLocks noGrp="1"/>
          </p:cNvGraphicFramePr>
          <p:nvPr/>
        </p:nvGraphicFramePr>
        <p:xfrm>
          <a:off x="13103227" y="48196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err="1"/>
                        <a:t>E.sid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22222</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44444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A0405C38-2B2B-417B-9556-E2E8BDD65458}"/>
              </a:ext>
            </a:extLst>
          </p:cNvPr>
          <p:cNvGraphicFramePr>
            <a:graphicFrameLocks noGrp="1"/>
          </p:cNvGraphicFramePr>
          <p:nvPr/>
        </p:nvGraphicFramePr>
        <p:xfrm>
          <a:off x="4537077" y="8782050"/>
          <a:ext cx="6369050" cy="37788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300">
                <a:tc>
                  <a:txBody>
                    <a:bodyPr/>
                    <a:lstStyle/>
                    <a:p>
                      <a:r>
                        <a:rPr lang="en-US" sz="4000" dirty="0"/>
                        <a:t>S.name</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300">
                <a:tc>
                  <a:txBody>
                    <a:bodyPr/>
                    <a:lstStyle/>
                    <a:p>
                      <a:r>
                        <a:rPr lang="en-US" sz="4000" dirty="0"/>
                        <a:t>Jones</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1900">
                <a:tc>
                  <a:txBody>
                    <a:bodyPr/>
                    <a:lstStyle/>
                    <a:p>
                      <a:r>
                        <a:rPr lang="en-US" sz="4000" dirty="0"/>
                        <a:t>Jones</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300">
                <a:tc>
                  <a:txBody>
                    <a:bodyPr/>
                    <a:lstStyle/>
                    <a:p>
                      <a:r>
                        <a:rPr lang="en-US" sz="4000" dirty="0"/>
                        <a:t>Smith</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350" marB="9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7947" name="TextBox 1">
            <a:extLst>
              <a:ext uri="{FF2B5EF4-FFF2-40B4-BE49-F238E27FC236}">
                <a16:creationId xmlns:a16="http://schemas.microsoft.com/office/drawing/2014/main" id="{45782BA8-2078-45C4-A429-414E229C61F0}"/>
              </a:ext>
            </a:extLst>
          </p:cNvPr>
          <p:cNvSpPr txBox="1">
            <a:spLocks noChangeArrowheads="1"/>
          </p:cNvSpPr>
          <p:nvPr/>
        </p:nvSpPr>
        <p:spPr bwMode="auto">
          <a:xfrm>
            <a:off x="12168455"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E</a:t>
            </a:r>
          </a:p>
        </p:txBody>
      </p:sp>
      <p:sp>
        <p:nvSpPr>
          <p:cNvPr id="37948" name="TextBox 9">
            <a:extLst>
              <a:ext uri="{FF2B5EF4-FFF2-40B4-BE49-F238E27FC236}">
                <a16:creationId xmlns:a16="http://schemas.microsoft.com/office/drawing/2014/main" id="{166FD832-DFBB-40D1-BBCC-F6C25FD1947B}"/>
              </a:ext>
            </a:extLst>
          </p:cNvPr>
          <p:cNvSpPr txBox="1">
            <a:spLocks noChangeArrowheads="1"/>
          </p:cNvSpPr>
          <p:nvPr/>
        </p:nvSpPr>
        <p:spPr bwMode="auto">
          <a:xfrm>
            <a:off x="3775341"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S</a:t>
            </a:r>
          </a:p>
        </p:txBody>
      </p:sp>
      <p:sp>
        <p:nvSpPr>
          <p:cNvPr id="37949" name="TextBox 2">
            <a:extLst>
              <a:ext uri="{FF2B5EF4-FFF2-40B4-BE49-F238E27FC236}">
                <a16:creationId xmlns:a16="http://schemas.microsoft.com/office/drawing/2014/main" id="{A510A310-6491-42F3-8AAF-410CDC3E5ACA}"/>
              </a:ext>
            </a:extLst>
          </p:cNvPr>
          <p:cNvSpPr txBox="1">
            <a:spLocks noChangeArrowheads="1"/>
          </p:cNvSpPr>
          <p:nvPr/>
        </p:nvSpPr>
        <p:spPr bwMode="auto">
          <a:xfrm>
            <a:off x="13008289" y="10071100"/>
            <a:ext cx="4006225" cy="707886"/>
          </a:xfrm>
          <a:prstGeom prst="rect">
            <a:avLst/>
          </a:prstGeom>
          <a:solidFill>
            <a:srgbClr val="FFFF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4000">
                <a:solidFill>
                  <a:schemeClr val="tx1"/>
                </a:solidFill>
              </a:rPr>
              <a:t>Unmatched keys</a:t>
            </a:r>
          </a:p>
        </p:txBody>
      </p:sp>
      <p:sp>
        <p:nvSpPr>
          <p:cNvPr id="11" name="TextBox 10">
            <a:extLst>
              <a:ext uri="{FF2B5EF4-FFF2-40B4-BE49-F238E27FC236}">
                <a16:creationId xmlns:a16="http://schemas.microsoft.com/office/drawing/2014/main" id="{78EC0D73-58D8-40D8-A827-190AB63E1E35}"/>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26</a:t>
            </a:fld>
            <a:endParaRPr lang="en-US" sz="3200"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176B91D-5077-48E4-B664-907237865AFA}"/>
              </a:ext>
            </a:extLst>
          </p:cNvPr>
          <p:cNvSpPr>
            <a:spLocks noGrp="1" noChangeArrowheads="1"/>
          </p:cNvSpPr>
          <p:nvPr>
            <p:ph type="title"/>
          </p:nvPr>
        </p:nvSpPr>
        <p:spPr>
          <a:xfrm>
            <a:off x="4537076" y="139701"/>
            <a:ext cx="15503524" cy="1670050"/>
          </a:xfrm>
        </p:spPr>
        <p:txBody>
          <a:bodyPr/>
          <a:lstStyle/>
          <a:p>
            <a:r>
              <a:rPr lang="en-US" altLang="en-US"/>
              <a:t>What kind of Join is this?</a:t>
            </a:r>
          </a:p>
        </p:txBody>
      </p:sp>
      <p:sp>
        <p:nvSpPr>
          <p:cNvPr id="39939" name="Rectangle 3">
            <a:extLst>
              <a:ext uri="{FF2B5EF4-FFF2-40B4-BE49-F238E27FC236}">
                <a16:creationId xmlns:a16="http://schemas.microsoft.com/office/drawing/2014/main" id="{86AB5BC6-BD63-46C0-BDA2-0EB9ECAB13BC}"/>
              </a:ext>
            </a:extLst>
          </p:cNvPr>
          <p:cNvSpPr>
            <a:spLocks noGrp="1" noChangeArrowheads="1"/>
          </p:cNvSpPr>
          <p:nvPr>
            <p:ph idx="1"/>
          </p:nvPr>
        </p:nvSpPr>
        <p:spPr>
          <a:xfrm>
            <a:off x="3962400" y="1809751"/>
            <a:ext cx="18225795" cy="11322050"/>
          </a:xfrm>
        </p:spPr>
        <p:txBody>
          <a:bodyPr/>
          <a:lstStyle/>
          <a:p>
            <a:pPr marL="0" indent="0">
              <a:buNone/>
            </a:pPr>
            <a:r>
              <a:rPr lang="en-US" altLang="en-US" sz="4800" dirty="0">
                <a:latin typeface="Lucida Console" panose="020B0609040504020204" pitchFamily="49" charset="0"/>
              </a:rPr>
              <a:t>SELECT S.name, </a:t>
            </a:r>
            <a:r>
              <a:rPr lang="en-US" altLang="en-US" sz="4800" dirty="0" err="1">
                <a:latin typeface="Lucida Console" panose="020B0609040504020204" pitchFamily="49" charset="0"/>
              </a:rPr>
              <a:t>E.classid</a:t>
            </a:r>
            <a:endParaRPr lang="en-US" altLang="en-US" sz="4800" dirty="0">
              <a:latin typeface="Lucida Console" panose="020B0609040504020204" pitchFamily="49" charset="0"/>
            </a:endParaRPr>
          </a:p>
          <a:p>
            <a:pPr marL="0" indent="0">
              <a:buNone/>
            </a:pPr>
            <a:r>
              <a:rPr lang="en-US" altLang="en-US" sz="4800" dirty="0">
                <a:latin typeface="Lucida Console" panose="020B0609040504020204" pitchFamily="49" charset="0"/>
              </a:rPr>
              <a:t> FROM </a:t>
            </a:r>
            <a:r>
              <a:rPr lang="en-US" altLang="en-US" sz="4800" dirty="0">
                <a:solidFill>
                  <a:srgbClr val="FF0000"/>
                </a:solidFill>
                <a:latin typeface="Lucida Console" panose="020B0609040504020204" pitchFamily="49" charset="0"/>
              </a:rPr>
              <a:t> S  ??  E  </a:t>
            </a:r>
            <a:r>
              <a:rPr lang="en-US" altLang="en-US" sz="4800" dirty="0">
                <a:latin typeface="Lucida Console" panose="020B0609040504020204" pitchFamily="49" charset="0"/>
              </a:rPr>
              <a:t>ON </a:t>
            </a:r>
            <a:r>
              <a:rPr lang="en-US" altLang="en-US" sz="4800" dirty="0" err="1">
                <a:latin typeface="Lucida Console" panose="020B0609040504020204" pitchFamily="49" charset="0"/>
              </a:rPr>
              <a:t>S.sid</a:t>
            </a:r>
            <a:r>
              <a:rPr lang="en-US" altLang="en-US" sz="4800" dirty="0">
                <a:latin typeface="Lucida Console" panose="020B0609040504020204" pitchFamily="49" charset="0"/>
              </a:rPr>
              <a:t>=</a:t>
            </a:r>
            <a:r>
              <a:rPr lang="en-US" altLang="en-US" sz="4800" dirty="0" err="1">
                <a:latin typeface="Lucida Console" panose="020B0609040504020204" pitchFamily="49" charset="0"/>
              </a:rPr>
              <a:t>E.sid</a:t>
            </a:r>
            <a:endParaRPr lang="en-US" altLang="en-US" dirty="0"/>
          </a:p>
        </p:txBody>
      </p:sp>
      <p:sp>
        <p:nvSpPr>
          <p:cNvPr id="39940" name="Footer Placeholder 3">
            <a:extLst>
              <a:ext uri="{FF2B5EF4-FFF2-40B4-BE49-F238E27FC236}">
                <a16:creationId xmlns:a16="http://schemas.microsoft.com/office/drawing/2014/main" id="{B888BE70-9324-4394-94D9-4927455F6ABE}"/>
              </a:ext>
            </a:extLst>
          </p:cNvPr>
          <p:cNvSpPr>
            <a:spLocks noGrp="1" noChangeArrowheads="1"/>
          </p:cNvSpPr>
          <p:nvPr>
            <p:ph type="ftr" sz="quarter" idx="4294967295"/>
          </p:nvPr>
        </p:nvSpPr>
        <p:spPr bwMode="auto">
          <a:xfrm>
            <a:off x="5451476" y="7061201"/>
            <a:ext cx="4267200"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lgn="r" eaLnBrk="1" hangingPunct="1">
              <a:spcBef>
                <a:spcPct val="0"/>
              </a:spcBef>
              <a:buClrTx/>
              <a:buSzTx/>
              <a:buFontTx/>
              <a:buNone/>
            </a:pPr>
            <a:endParaRPr lang="en-US" altLang="en-US" sz="2800" b="1">
              <a:solidFill>
                <a:srgbClr val="990033"/>
              </a:solidFill>
            </a:endParaRPr>
          </a:p>
          <a:p>
            <a:pPr algn="r" eaLnBrk="1" hangingPunct="1">
              <a:spcBef>
                <a:spcPct val="0"/>
              </a:spcBef>
              <a:buClrTx/>
              <a:buSzTx/>
              <a:buFontTx/>
              <a:buNone/>
            </a:pPr>
            <a:endParaRPr lang="en-US" altLang="en-US" sz="2800" b="1"/>
          </a:p>
        </p:txBody>
      </p:sp>
      <p:graphicFrame>
        <p:nvGraphicFramePr>
          <p:cNvPr id="6" name="Table 5">
            <a:extLst>
              <a:ext uri="{FF2B5EF4-FFF2-40B4-BE49-F238E27FC236}">
                <a16:creationId xmlns:a16="http://schemas.microsoft.com/office/drawing/2014/main" id="{D3EF33B7-5980-4FAE-A77F-1DF5D96B749F}"/>
              </a:ext>
            </a:extLst>
          </p:cNvPr>
          <p:cNvGraphicFramePr>
            <a:graphicFrameLocks noGrp="1"/>
          </p:cNvGraphicFramePr>
          <p:nvPr/>
        </p:nvGraphicFramePr>
        <p:xfrm>
          <a:off x="4537077" y="4905376"/>
          <a:ext cx="6369050" cy="3171824"/>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956">
                <a:tc>
                  <a:txBody>
                    <a:bodyPr/>
                    <a:lstStyle/>
                    <a:p>
                      <a:r>
                        <a:rPr lang="en-US" sz="4000" dirty="0"/>
                        <a:t>S.name</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S.sid</a:t>
                      </a:r>
                      <a:endParaRPr lang="en-US" sz="4000" dirty="0"/>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956">
                <a:tc>
                  <a:txBody>
                    <a:bodyPr/>
                    <a:lstStyle/>
                    <a:p>
                      <a:r>
                        <a:rPr lang="en-US" sz="4000" dirty="0"/>
                        <a:t>Jones</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11111</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2956">
                <a:tc>
                  <a:txBody>
                    <a:bodyPr/>
                    <a:lstStyle/>
                    <a:p>
                      <a:r>
                        <a:rPr lang="en-US" sz="4000" dirty="0"/>
                        <a:t>Smith</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22222</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956">
                <a:tc>
                  <a:txBody>
                    <a:bodyPr/>
                    <a:lstStyle/>
                    <a:p>
                      <a:r>
                        <a:rPr lang="en-US" sz="4000" dirty="0"/>
                        <a:t>Brown</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33333</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E40DBEDD-BF2D-497D-A651-425A02512BBE}"/>
              </a:ext>
            </a:extLst>
          </p:cNvPr>
          <p:cNvGraphicFramePr>
            <a:graphicFrameLocks noGrp="1"/>
          </p:cNvGraphicFramePr>
          <p:nvPr/>
        </p:nvGraphicFramePr>
        <p:xfrm>
          <a:off x="13103227" y="48196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err="1"/>
                        <a:t>E.sid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22222</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44444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E0F8C1C6-D26C-4FAC-BD2B-4B6452196F81}"/>
              </a:ext>
            </a:extLst>
          </p:cNvPr>
          <p:cNvGraphicFramePr>
            <a:graphicFrameLocks noGrp="1"/>
          </p:cNvGraphicFramePr>
          <p:nvPr/>
        </p:nvGraphicFramePr>
        <p:xfrm>
          <a:off x="4537077" y="87820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a:t>S.name</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Jones</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Jones</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Smith</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Brown</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NULL</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9998" name="TextBox 1">
            <a:extLst>
              <a:ext uri="{FF2B5EF4-FFF2-40B4-BE49-F238E27FC236}">
                <a16:creationId xmlns:a16="http://schemas.microsoft.com/office/drawing/2014/main" id="{AB995C6E-E671-4009-B48E-9F9D2F61CA4A}"/>
              </a:ext>
            </a:extLst>
          </p:cNvPr>
          <p:cNvSpPr txBox="1">
            <a:spLocks noChangeArrowheads="1"/>
          </p:cNvSpPr>
          <p:nvPr/>
        </p:nvSpPr>
        <p:spPr bwMode="auto">
          <a:xfrm>
            <a:off x="12168455"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E</a:t>
            </a:r>
          </a:p>
        </p:txBody>
      </p:sp>
      <p:sp>
        <p:nvSpPr>
          <p:cNvPr id="39999" name="TextBox 9">
            <a:extLst>
              <a:ext uri="{FF2B5EF4-FFF2-40B4-BE49-F238E27FC236}">
                <a16:creationId xmlns:a16="http://schemas.microsoft.com/office/drawing/2014/main" id="{A35D446A-2445-4C12-BCBF-F9D8A572204F}"/>
              </a:ext>
            </a:extLst>
          </p:cNvPr>
          <p:cNvSpPr txBox="1">
            <a:spLocks noChangeArrowheads="1"/>
          </p:cNvSpPr>
          <p:nvPr/>
        </p:nvSpPr>
        <p:spPr bwMode="auto">
          <a:xfrm>
            <a:off x="3775341"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S</a:t>
            </a:r>
          </a:p>
        </p:txBody>
      </p:sp>
      <p:sp>
        <p:nvSpPr>
          <p:cNvPr id="10" name="TextBox 9">
            <a:extLst>
              <a:ext uri="{FF2B5EF4-FFF2-40B4-BE49-F238E27FC236}">
                <a16:creationId xmlns:a16="http://schemas.microsoft.com/office/drawing/2014/main" id="{84F70481-74F8-4201-AFD2-8B0E5653EE35}"/>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27</a:t>
            </a:fld>
            <a:endParaRPr lang="en-US" sz="32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E8E579D-B4BF-4696-BC6E-EA469602EE28}"/>
              </a:ext>
            </a:extLst>
          </p:cNvPr>
          <p:cNvSpPr>
            <a:spLocks noGrp="1" noChangeArrowheads="1"/>
          </p:cNvSpPr>
          <p:nvPr>
            <p:ph type="title"/>
          </p:nvPr>
        </p:nvSpPr>
        <p:spPr>
          <a:xfrm>
            <a:off x="4537076" y="139701"/>
            <a:ext cx="15503524" cy="1670050"/>
          </a:xfrm>
        </p:spPr>
        <p:txBody>
          <a:bodyPr/>
          <a:lstStyle/>
          <a:p>
            <a:r>
              <a:rPr lang="en-US" altLang="en-US"/>
              <a:t>SQL Joins</a:t>
            </a:r>
          </a:p>
        </p:txBody>
      </p:sp>
      <p:sp>
        <p:nvSpPr>
          <p:cNvPr id="41987" name="Rectangle 3">
            <a:extLst>
              <a:ext uri="{FF2B5EF4-FFF2-40B4-BE49-F238E27FC236}">
                <a16:creationId xmlns:a16="http://schemas.microsoft.com/office/drawing/2014/main" id="{A3D21E78-FAD5-468A-87E5-B9D5544E1494}"/>
              </a:ext>
            </a:extLst>
          </p:cNvPr>
          <p:cNvSpPr>
            <a:spLocks noGrp="1" noChangeArrowheads="1"/>
          </p:cNvSpPr>
          <p:nvPr>
            <p:ph idx="1"/>
          </p:nvPr>
        </p:nvSpPr>
        <p:spPr>
          <a:xfrm>
            <a:off x="1026367" y="1719728"/>
            <a:ext cx="22878662" cy="11322050"/>
          </a:xfrm>
        </p:spPr>
        <p:txBody>
          <a:bodyPr/>
          <a:lstStyle/>
          <a:p>
            <a:pPr marL="0" indent="0">
              <a:buNone/>
            </a:pPr>
            <a:r>
              <a:rPr lang="en-US" altLang="en-US" sz="4800" dirty="0">
                <a:latin typeface="Lucida Console" panose="020B0609040504020204" pitchFamily="49" charset="0"/>
              </a:rPr>
              <a:t>SELECT S.name, </a:t>
            </a:r>
            <a:r>
              <a:rPr lang="en-US" altLang="en-US" sz="4800" dirty="0" err="1">
                <a:latin typeface="Lucida Console" panose="020B0609040504020204" pitchFamily="49" charset="0"/>
              </a:rPr>
              <a:t>E.classid</a:t>
            </a:r>
            <a:endParaRPr lang="en-US" altLang="en-US" sz="4800" dirty="0">
              <a:latin typeface="Lucida Console" panose="020B0609040504020204" pitchFamily="49" charset="0"/>
            </a:endParaRPr>
          </a:p>
          <a:p>
            <a:pPr marL="0" indent="0">
              <a:buNone/>
            </a:pPr>
            <a:r>
              <a:rPr lang="en-US" altLang="en-US" sz="4800" dirty="0">
                <a:latin typeface="Lucida Console" panose="020B0609040504020204" pitchFamily="49" charset="0"/>
              </a:rPr>
              <a:t> FROM </a:t>
            </a:r>
            <a:r>
              <a:rPr lang="en-US" altLang="en-US" sz="4800" dirty="0">
                <a:solidFill>
                  <a:srgbClr val="FF0000"/>
                </a:solidFill>
                <a:latin typeface="Lucida Console" panose="020B0609040504020204" pitchFamily="49" charset="0"/>
              </a:rPr>
              <a:t> S LEFT OUTER JOIN E </a:t>
            </a:r>
            <a:r>
              <a:rPr lang="en-US" altLang="en-US" sz="4800" dirty="0">
                <a:latin typeface="Lucida Console" panose="020B0609040504020204" pitchFamily="49" charset="0"/>
              </a:rPr>
              <a:t>ON </a:t>
            </a:r>
            <a:r>
              <a:rPr lang="en-US" altLang="en-US" sz="4800" dirty="0" err="1">
                <a:latin typeface="Lucida Console" panose="020B0609040504020204" pitchFamily="49" charset="0"/>
              </a:rPr>
              <a:t>S.sid</a:t>
            </a:r>
            <a:r>
              <a:rPr lang="en-US" altLang="en-US" sz="4800" dirty="0">
                <a:latin typeface="Lucida Console" panose="020B0609040504020204" pitchFamily="49" charset="0"/>
              </a:rPr>
              <a:t>=</a:t>
            </a:r>
            <a:r>
              <a:rPr lang="en-US" altLang="en-US" sz="4800" dirty="0" err="1">
                <a:latin typeface="Lucida Console" panose="020B0609040504020204" pitchFamily="49" charset="0"/>
              </a:rPr>
              <a:t>E.sid</a:t>
            </a:r>
            <a:endParaRPr lang="en-US" altLang="en-US" dirty="0"/>
          </a:p>
        </p:txBody>
      </p:sp>
      <p:sp>
        <p:nvSpPr>
          <p:cNvPr id="41988" name="Footer Placeholder 3">
            <a:extLst>
              <a:ext uri="{FF2B5EF4-FFF2-40B4-BE49-F238E27FC236}">
                <a16:creationId xmlns:a16="http://schemas.microsoft.com/office/drawing/2014/main" id="{7F2E0433-6830-4C64-BF27-41873BC763B7}"/>
              </a:ext>
            </a:extLst>
          </p:cNvPr>
          <p:cNvSpPr>
            <a:spLocks noGrp="1" noChangeArrowheads="1"/>
          </p:cNvSpPr>
          <p:nvPr>
            <p:ph type="ftr" sz="quarter" idx="4294967295"/>
          </p:nvPr>
        </p:nvSpPr>
        <p:spPr bwMode="auto">
          <a:xfrm>
            <a:off x="5451476" y="7061201"/>
            <a:ext cx="4267200"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lgn="r" eaLnBrk="1" hangingPunct="1">
              <a:spcBef>
                <a:spcPct val="0"/>
              </a:spcBef>
              <a:buClrTx/>
              <a:buSzTx/>
              <a:buFontTx/>
              <a:buNone/>
            </a:pPr>
            <a:endParaRPr lang="en-US" altLang="en-US" sz="2800" b="1">
              <a:solidFill>
                <a:srgbClr val="990033"/>
              </a:solidFill>
            </a:endParaRPr>
          </a:p>
          <a:p>
            <a:pPr algn="r" eaLnBrk="1" hangingPunct="1">
              <a:spcBef>
                <a:spcPct val="0"/>
              </a:spcBef>
              <a:buClrTx/>
              <a:buSzTx/>
              <a:buFontTx/>
              <a:buNone/>
            </a:pPr>
            <a:endParaRPr lang="en-US" altLang="en-US" sz="2800" b="1"/>
          </a:p>
        </p:txBody>
      </p:sp>
      <p:graphicFrame>
        <p:nvGraphicFramePr>
          <p:cNvPr id="6" name="Table 5">
            <a:extLst>
              <a:ext uri="{FF2B5EF4-FFF2-40B4-BE49-F238E27FC236}">
                <a16:creationId xmlns:a16="http://schemas.microsoft.com/office/drawing/2014/main" id="{4668A533-0E2C-4B76-9BFB-78E4E8E8F5E3}"/>
              </a:ext>
            </a:extLst>
          </p:cNvPr>
          <p:cNvGraphicFramePr>
            <a:graphicFrameLocks noGrp="1"/>
          </p:cNvGraphicFramePr>
          <p:nvPr/>
        </p:nvGraphicFramePr>
        <p:xfrm>
          <a:off x="4537077" y="4905376"/>
          <a:ext cx="6369050" cy="3171824"/>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956">
                <a:tc>
                  <a:txBody>
                    <a:bodyPr/>
                    <a:lstStyle/>
                    <a:p>
                      <a:r>
                        <a:rPr lang="en-US" sz="4000" dirty="0"/>
                        <a:t>S.name</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S.sid</a:t>
                      </a:r>
                      <a:endParaRPr lang="en-US" sz="4000" dirty="0"/>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956">
                <a:tc>
                  <a:txBody>
                    <a:bodyPr/>
                    <a:lstStyle/>
                    <a:p>
                      <a:r>
                        <a:rPr lang="en-US" sz="4000" dirty="0"/>
                        <a:t>Jones</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11111</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2956">
                <a:tc>
                  <a:txBody>
                    <a:bodyPr/>
                    <a:lstStyle/>
                    <a:p>
                      <a:r>
                        <a:rPr lang="en-US" sz="4000" dirty="0"/>
                        <a:t>Smith</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22222</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956">
                <a:tc>
                  <a:txBody>
                    <a:bodyPr/>
                    <a:lstStyle/>
                    <a:p>
                      <a:r>
                        <a:rPr lang="en-US" sz="4000" dirty="0"/>
                        <a:t>Brown</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33333</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AD02543B-C68F-484F-98EB-EAE602351A3D}"/>
              </a:ext>
            </a:extLst>
          </p:cNvPr>
          <p:cNvGraphicFramePr>
            <a:graphicFrameLocks noGrp="1"/>
          </p:cNvGraphicFramePr>
          <p:nvPr/>
        </p:nvGraphicFramePr>
        <p:xfrm>
          <a:off x="13103227" y="48196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err="1"/>
                        <a:t>E.sid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22222</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44444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B74435E9-E083-43A7-BA34-3F4AE57211E5}"/>
              </a:ext>
            </a:extLst>
          </p:cNvPr>
          <p:cNvGraphicFramePr>
            <a:graphicFrameLocks noGrp="1"/>
          </p:cNvGraphicFramePr>
          <p:nvPr/>
        </p:nvGraphicFramePr>
        <p:xfrm>
          <a:off x="4537077" y="87820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a:t>S.name</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Jones</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Jones</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Smith</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Brown</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NULL</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sp>
        <p:nvSpPr>
          <p:cNvPr id="42046" name="TextBox 1">
            <a:extLst>
              <a:ext uri="{FF2B5EF4-FFF2-40B4-BE49-F238E27FC236}">
                <a16:creationId xmlns:a16="http://schemas.microsoft.com/office/drawing/2014/main" id="{0B0EB3FD-FC37-48F3-A367-B455747F4EAF}"/>
              </a:ext>
            </a:extLst>
          </p:cNvPr>
          <p:cNvSpPr txBox="1">
            <a:spLocks noChangeArrowheads="1"/>
          </p:cNvSpPr>
          <p:nvPr/>
        </p:nvSpPr>
        <p:spPr bwMode="auto">
          <a:xfrm>
            <a:off x="12168455"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E</a:t>
            </a:r>
          </a:p>
        </p:txBody>
      </p:sp>
      <p:sp>
        <p:nvSpPr>
          <p:cNvPr id="42047" name="TextBox 9">
            <a:extLst>
              <a:ext uri="{FF2B5EF4-FFF2-40B4-BE49-F238E27FC236}">
                <a16:creationId xmlns:a16="http://schemas.microsoft.com/office/drawing/2014/main" id="{46FAE3A9-04F5-4E15-AC26-A2DE9F9BCAC8}"/>
              </a:ext>
            </a:extLst>
          </p:cNvPr>
          <p:cNvSpPr txBox="1">
            <a:spLocks noChangeArrowheads="1"/>
          </p:cNvSpPr>
          <p:nvPr/>
        </p:nvSpPr>
        <p:spPr bwMode="auto">
          <a:xfrm>
            <a:off x="3775341"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S</a:t>
            </a:r>
          </a:p>
        </p:txBody>
      </p:sp>
      <p:sp>
        <p:nvSpPr>
          <p:cNvPr id="10" name="TextBox 9">
            <a:extLst>
              <a:ext uri="{FF2B5EF4-FFF2-40B4-BE49-F238E27FC236}">
                <a16:creationId xmlns:a16="http://schemas.microsoft.com/office/drawing/2014/main" id="{471AC29F-AAEB-4DF4-BD35-EB1F1EAA3B92}"/>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28</a:t>
            </a:fld>
            <a:endParaRPr lang="en-US" sz="3200"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CC53BCEA-2E97-4DE1-B882-0044146E47D6}"/>
              </a:ext>
            </a:extLst>
          </p:cNvPr>
          <p:cNvSpPr>
            <a:spLocks noGrp="1" noChangeArrowheads="1"/>
          </p:cNvSpPr>
          <p:nvPr>
            <p:ph type="title"/>
          </p:nvPr>
        </p:nvSpPr>
        <p:spPr>
          <a:xfrm>
            <a:off x="4537076" y="139701"/>
            <a:ext cx="15503524" cy="1670050"/>
          </a:xfrm>
        </p:spPr>
        <p:txBody>
          <a:bodyPr/>
          <a:lstStyle/>
          <a:p>
            <a:r>
              <a:rPr lang="en-US" altLang="en-US"/>
              <a:t>SQL Joins</a:t>
            </a:r>
          </a:p>
        </p:txBody>
      </p:sp>
      <p:sp>
        <p:nvSpPr>
          <p:cNvPr id="44035" name="Rectangle 3">
            <a:extLst>
              <a:ext uri="{FF2B5EF4-FFF2-40B4-BE49-F238E27FC236}">
                <a16:creationId xmlns:a16="http://schemas.microsoft.com/office/drawing/2014/main" id="{193090AB-02E6-44F8-9C08-9732465AA88E}"/>
              </a:ext>
            </a:extLst>
          </p:cNvPr>
          <p:cNvSpPr>
            <a:spLocks noGrp="1" noChangeArrowheads="1"/>
          </p:cNvSpPr>
          <p:nvPr>
            <p:ph idx="1"/>
          </p:nvPr>
        </p:nvSpPr>
        <p:spPr>
          <a:xfrm>
            <a:off x="3962401" y="1809751"/>
            <a:ext cx="16798926" cy="11322050"/>
          </a:xfrm>
        </p:spPr>
        <p:txBody>
          <a:bodyPr/>
          <a:lstStyle/>
          <a:p>
            <a:pPr marL="0" indent="0">
              <a:buNone/>
            </a:pPr>
            <a:r>
              <a:rPr lang="en-US" altLang="en-US" sz="4800" dirty="0">
                <a:latin typeface="Lucida Console" panose="020B0609040504020204" pitchFamily="49" charset="0"/>
              </a:rPr>
              <a:t>SELECT S.name, </a:t>
            </a:r>
            <a:r>
              <a:rPr lang="en-US" altLang="en-US" sz="4800" dirty="0" err="1">
                <a:latin typeface="Lucida Console" panose="020B0609040504020204" pitchFamily="49" charset="0"/>
              </a:rPr>
              <a:t>E.classid</a:t>
            </a:r>
            <a:endParaRPr lang="en-US" altLang="en-US" sz="4800" dirty="0">
              <a:latin typeface="Lucida Console" panose="020B0609040504020204" pitchFamily="49" charset="0"/>
            </a:endParaRPr>
          </a:p>
          <a:p>
            <a:pPr marL="0" indent="0">
              <a:buNone/>
            </a:pPr>
            <a:r>
              <a:rPr lang="en-US" altLang="en-US" sz="4800" dirty="0">
                <a:latin typeface="Lucida Console" panose="020B0609040504020204" pitchFamily="49" charset="0"/>
              </a:rPr>
              <a:t> FROM </a:t>
            </a:r>
            <a:r>
              <a:rPr lang="en-US" altLang="en-US" sz="4800" dirty="0">
                <a:solidFill>
                  <a:srgbClr val="FF0000"/>
                </a:solidFill>
                <a:latin typeface="Lucida Console" panose="020B0609040504020204" pitchFamily="49" charset="0"/>
              </a:rPr>
              <a:t> S RIGHT OUTER JOIN  E   </a:t>
            </a:r>
            <a:r>
              <a:rPr lang="en-US" altLang="en-US" sz="4800" dirty="0">
                <a:latin typeface="Lucida Console" panose="020B0609040504020204" pitchFamily="49" charset="0"/>
              </a:rPr>
              <a:t>ON </a:t>
            </a:r>
            <a:r>
              <a:rPr lang="en-US" altLang="en-US" sz="4800" dirty="0" err="1">
                <a:latin typeface="Lucida Console" panose="020B0609040504020204" pitchFamily="49" charset="0"/>
              </a:rPr>
              <a:t>S.sid</a:t>
            </a:r>
            <a:r>
              <a:rPr lang="en-US" altLang="en-US" sz="4800" dirty="0">
                <a:latin typeface="Lucida Console" panose="020B0609040504020204" pitchFamily="49" charset="0"/>
              </a:rPr>
              <a:t>=</a:t>
            </a:r>
            <a:r>
              <a:rPr lang="en-US" altLang="en-US" sz="4800" dirty="0" err="1">
                <a:latin typeface="Lucida Console" panose="020B0609040504020204" pitchFamily="49" charset="0"/>
              </a:rPr>
              <a:t>E.sid</a:t>
            </a:r>
            <a:endParaRPr lang="en-US" altLang="en-US" dirty="0"/>
          </a:p>
        </p:txBody>
      </p:sp>
      <p:sp>
        <p:nvSpPr>
          <p:cNvPr id="44036" name="Footer Placeholder 3">
            <a:extLst>
              <a:ext uri="{FF2B5EF4-FFF2-40B4-BE49-F238E27FC236}">
                <a16:creationId xmlns:a16="http://schemas.microsoft.com/office/drawing/2014/main" id="{0F95AAA7-3E54-4D28-A065-4C7FC2019BCB}"/>
              </a:ext>
            </a:extLst>
          </p:cNvPr>
          <p:cNvSpPr>
            <a:spLocks noGrp="1" noChangeArrowheads="1"/>
          </p:cNvSpPr>
          <p:nvPr>
            <p:ph type="ftr" sz="quarter" idx="4294967295"/>
          </p:nvPr>
        </p:nvSpPr>
        <p:spPr bwMode="auto">
          <a:xfrm>
            <a:off x="5451476" y="7061201"/>
            <a:ext cx="4267200"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lgn="r" eaLnBrk="1" hangingPunct="1">
              <a:spcBef>
                <a:spcPct val="0"/>
              </a:spcBef>
              <a:buClrTx/>
              <a:buSzTx/>
              <a:buFontTx/>
              <a:buNone/>
            </a:pPr>
            <a:endParaRPr lang="en-US" altLang="en-US" sz="2800" b="1">
              <a:solidFill>
                <a:srgbClr val="990033"/>
              </a:solidFill>
            </a:endParaRPr>
          </a:p>
          <a:p>
            <a:pPr algn="r" eaLnBrk="1" hangingPunct="1">
              <a:spcBef>
                <a:spcPct val="0"/>
              </a:spcBef>
              <a:buClrTx/>
              <a:buSzTx/>
              <a:buFontTx/>
              <a:buNone/>
            </a:pPr>
            <a:endParaRPr lang="en-US" altLang="en-US" sz="2800" b="1"/>
          </a:p>
        </p:txBody>
      </p:sp>
      <p:graphicFrame>
        <p:nvGraphicFramePr>
          <p:cNvPr id="6" name="Table 5">
            <a:extLst>
              <a:ext uri="{FF2B5EF4-FFF2-40B4-BE49-F238E27FC236}">
                <a16:creationId xmlns:a16="http://schemas.microsoft.com/office/drawing/2014/main" id="{079EC921-42D5-401E-BE81-86EAE01C599F}"/>
              </a:ext>
            </a:extLst>
          </p:cNvPr>
          <p:cNvGraphicFramePr>
            <a:graphicFrameLocks noGrp="1"/>
          </p:cNvGraphicFramePr>
          <p:nvPr/>
        </p:nvGraphicFramePr>
        <p:xfrm>
          <a:off x="4537077" y="4905376"/>
          <a:ext cx="6369050" cy="3171824"/>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956">
                <a:tc>
                  <a:txBody>
                    <a:bodyPr/>
                    <a:lstStyle/>
                    <a:p>
                      <a:r>
                        <a:rPr lang="en-US" sz="4000" dirty="0"/>
                        <a:t>S.name</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S.sid</a:t>
                      </a:r>
                      <a:endParaRPr lang="en-US" sz="4000" dirty="0"/>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956">
                <a:tc>
                  <a:txBody>
                    <a:bodyPr/>
                    <a:lstStyle/>
                    <a:p>
                      <a:r>
                        <a:rPr lang="en-US" sz="4000" dirty="0"/>
                        <a:t>Jones</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11111</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2956">
                <a:tc>
                  <a:txBody>
                    <a:bodyPr/>
                    <a:lstStyle/>
                    <a:p>
                      <a:r>
                        <a:rPr lang="en-US" sz="4000" dirty="0"/>
                        <a:t>Smith</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22222</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956">
                <a:tc>
                  <a:txBody>
                    <a:bodyPr/>
                    <a:lstStyle/>
                    <a:p>
                      <a:r>
                        <a:rPr lang="en-US" sz="4000" dirty="0"/>
                        <a:t>Brown</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33333</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4200CCBD-4238-455E-BA6F-F5898767E77D}"/>
              </a:ext>
            </a:extLst>
          </p:cNvPr>
          <p:cNvGraphicFramePr>
            <a:graphicFrameLocks noGrp="1"/>
          </p:cNvGraphicFramePr>
          <p:nvPr/>
        </p:nvGraphicFramePr>
        <p:xfrm>
          <a:off x="13103227" y="48196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err="1"/>
                        <a:t>E.sid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22222</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44444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65D40EEE-26CC-4A5D-9098-30E8D4E9C20C}"/>
              </a:ext>
            </a:extLst>
          </p:cNvPr>
          <p:cNvGraphicFramePr>
            <a:graphicFrameLocks noGrp="1"/>
          </p:cNvGraphicFramePr>
          <p:nvPr/>
        </p:nvGraphicFramePr>
        <p:xfrm>
          <a:off x="4537077" y="87820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a:t>S.name</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Jones</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Jones</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Smith</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NULL</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sp>
        <p:nvSpPr>
          <p:cNvPr id="44094" name="TextBox 1">
            <a:extLst>
              <a:ext uri="{FF2B5EF4-FFF2-40B4-BE49-F238E27FC236}">
                <a16:creationId xmlns:a16="http://schemas.microsoft.com/office/drawing/2014/main" id="{D9D17077-1140-4F3A-8154-86136FBAE78E}"/>
              </a:ext>
            </a:extLst>
          </p:cNvPr>
          <p:cNvSpPr txBox="1">
            <a:spLocks noChangeArrowheads="1"/>
          </p:cNvSpPr>
          <p:nvPr/>
        </p:nvSpPr>
        <p:spPr bwMode="auto">
          <a:xfrm>
            <a:off x="12168455"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E</a:t>
            </a:r>
          </a:p>
        </p:txBody>
      </p:sp>
      <p:sp>
        <p:nvSpPr>
          <p:cNvPr id="44095" name="TextBox 9">
            <a:extLst>
              <a:ext uri="{FF2B5EF4-FFF2-40B4-BE49-F238E27FC236}">
                <a16:creationId xmlns:a16="http://schemas.microsoft.com/office/drawing/2014/main" id="{3E4FDF19-8191-41CA-B8A1-C2E82807BA0F}"/>
              </a:ext>
            </a:extLst>
          </p:cNvPr>
          <p:cNvSpPr txBox="1">
            <a:spLocks noChangeArrowheads="1"/>
          </p:cNvSpPr>
          <p:nvPr/>
        </p:nvSpPr>
        <p:spPr bwMode="auto">
          <a:xfrm>
            <a:off x="3775341"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S</a:t>
            </a:r>
          </a:p>
        </p:txBody>
      </p:sp>
      <p:sp>
        <p:nvSpPr>
          <p:cNvPr id="10" name="TextBox 9">
            <a:extLst>
              <a:ext uri="{FF2B5EF4-FFF2-40B4-BE49-F238E27FC236}">
                <a16:creationId xmlns:a16="http://schemas.microsoft.com/office/drawing/2014/main" id="{83C4E7C2-A723-419B-9F39-AED9417730C6}"/>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29</a:t>
            </a:fld>
            <a:endParaRPr lang="en-US" sz="3200"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190" name="More Complex SQL Retrieval Queries"/>
          <p:cNvSpPr txBox="1">
            <a:spLocks noGrp="1"/>
          </p:cNvSpPr>
          <p:nvPr>
            <p:ph type="title"/>
          </p:nvPr>
        </p:nvSpPr>
        <p:spPr>
          <a:prstGeom prst="rect">
            <a:avLst/>
          </a:prstGeom>
        </p:spPr>
        <p:txBody>
          <a:bodyPr/>
          <a:lstStyle/>
          <a:p>
            <a:r>
              <a:t>More Complex SQL Retrieval Queries</a:t>
            </a:r>
          </a:p>
        </p:txBody>
      </p:sp>
      <p:sp>
        <p:nvSpPr>
          <p:cNvPr id="191" name="Additional features allow users to specify more complex retrievals from database:…"/>
          <p:cNvSpPr txBox="1">
            <a:spLocks noGrp="1"/>
          </p:cNvSpPr>
          <p:nvPr>
            <p:ph type="body" idx="1"/>
          </p:nvPr>
        </p:nvSpPr>
        <p:spPr>
          <a:prstGeom prst="rect">
            <a:avLst/>
          </a:prstGeom>
        </p:spPr>
        <p:txBody>
          <a:bodyPr/>
          <a:lstStyle/>
          <a:p>
            <a:pPr marL="685800" indent="-685800">
              <a:buClr>
                <a:srgbClr val="941100"/>
              </a:buClr>
              <a:buChar char=""/>
            </a:pPr>
            <a:r>
              <a:t>Additional features allow users to specify more complex retrievals from database:</a:t>
            </a:r>
          </a:p>
          <a:p>
            <a:pPr marL="957262" lvl="1" indent="-500062">
              <a:buClr>
                <a:srgbClr val="0085CC"/>
              </a:buClr>
              <a:buSzPct val="80000"/>
              <a:buChar char=""/>
            </a:pPr>
            <a:r>
              <a:t>Derived values</a:t>
            </a:r>
          </a:p>
          <a:p>
            <a:pPr marL="957262" lvl="1" indent="-500062">
              <a:buClr>
                <a:srgbClr val="0085CC"/>
              </a:buClr>
              <a:buSzPct val="80000"/>
              <a:buChar char=""/>
            </a:pPr>
            <a:r>
              <a:t>Nested queries</a:t>
            </a:r>
          </a:p>
          <a:p>
            <a:pPr marL="957262" lvl="1" indent="-500062">
              <a:buClr>
                <a:srgbClr val="0085CC"/>
              </a:buClr>
              <a:buSzPct val="80000"/>
              <a:buChar char=""/>
            </a:pPr>
            <a:r>
              <a:t>Joined tables</a:t>
            </a:r>
          </a:p>
          <a:p>
            <a:pPr marL="957262" lvl="1" indent="-500062">
              <a:buClr>
                <a:srgbClr val="0085CC"/>
              </a:buClr>
              <a:buSzPct val="80000"/>
              <a:buChar char=""/>
            </a:pPr>
            <a:r>
              <a:t>Outer joins</a:t>
            </a:r>
          </a:p>
          <a:p>
            <a:pPr marL="957262" lvl="1" indent="-500062">
              <a:buClr>
                <a:srgbClr val="0085CC"/>
              </a:buClr>
              <a:buSzPct val="80000"/>
              <a:buChar char=""/>
            </a:pPr>
            <a:r>
              <a:t>Aggregate functions and grouping</a:t>
            </a:r>
          </a:p>
        </p:txBody>
      </p:sp>
      <p:sp>
        <p:nvSpPr>
          <p:cNvPr id="192" name="Slide Number"/>
          <p:cNvSpPr txBox="1">
            <a:spLocks noGrp="1"/>
          </p:cNvSpPr>
          <p:nvPr>
            <p:ph type="sldNum" sz="quarter" idx="2"/>
          </p:nvPr>
        </p:nvSpPr>
        <p:spPr>
          <a:xfrm>
            <a:off x="12126362" y="12787312"/>
            <a:ext cx="38153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pic>
        <p:nvPicPr>
          <p:cNvPr id="193"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0DECF5C-DBAF-4DAC-82A0-A6919805B3F7}"/>
              </a:ext>
            </a:extLst>
          </p:cNvPr>
          <p:cNvSpPr>
            <a:spLocks noGrp="1" noChangeArrowheads="1"/>
          </p:cNvSpPr>
          <p:nvPr>
            <p:ph type="title"/>
          </p:nvPr>
        </p:nvSpPr>
        <p:spPr>
          <a:xfrm>
            <a:off x="4537076" y="139701"/>
            <a:ext cx="15503524" cy="1670050"/>
          </a:xfrm>
        </p:spPr>
        <p:txBody>
          <a:bodyPr/>
          <a:lstStyle/>
          <a:p>
            <a:r>
              <a:rPr lang="en-US" altLang="en-US"/>
              <a:t>SQL Joins</a:t>
            </a:r>
          </a:p>
        </p:txBody>
      </p:sp>
      <p:sp>
        <p:nvSpPr>
          <p:cNvPr id="46083" name="Rectangle 3">
            <a:extLst>
              <a:ext uri="{FF2B5EF4-FFF2-40B4-BE49-F238E27FC236}">
                <a16:creationId xmlns:a16="http://schemas.microsoft.com/office/drawing/2014/main" id="{CBF8E397-6902-47C0-AFA4-442D8F66802E}"/>
              </a:ext>
            </a:extLst>
          </p:cNvPr>
          <p:cNvSpPr>
            <a:spLocks noGrp="1" noChangeArrowheads="1"/>
          </p:cNvSpPr>
          <p:nvPr>
            <p:ph idx="1"/>
          </p:nvPr>
        </p:nvSpPr>
        <p:spPr>
          <a:xfrm>
            <a:off x="3962401" y="1809751"/>
            <a:ext cx="16798926" cy="11322050"/>
          </a:xfrm>
        </p:spPr>
        <p:txBody>
          <a:bodyPr/>
          <a:lstStyle/>
          <a:p>
            <a:pPr marL="0" indent="0">
              <a:buNone/>
            </a:pPr>
            <a:r>
              <a:rPr lang="en-US" altLang="en-US" sz="4800" dirty="0">
                <a:latin typeface="Lucida Console" panose="020B0609040504020204" pitchFamily="49" charset="0"/>
              </a:rPr>
              <a:t>SELECT S.name, </a:t>
            </a:r>
            <a:r>
              <a:rPr lang="en-US" altLang="en-US" sz="4800" dirty="0" err="1">
                <a:latin typeface="Lucida Console" panose="020B0609040504020204" pitchFamily="49" charset="0"/>
              </a:rPr>
              <a:t>E.classid</a:t>
            </a:r>
            <a:endParaRPr lang="en-US" altLang="en-US" sz="4800" dirty="0">
              <a:latin typeface="Lucida Console" panose="020B0609040504020204" pitchFamily="49" charset="0"/>
            </a:endParaRPr>
          </a:p>
          <a:p>
            <a:pPr marL="0" indent="0">
              <a:buNone/>
            </a:pPr>
            <a:r>
              <a:rPr lang="en-US" altLang="en-US" sz="4800" dirty="0">
                <a:latin typeface="Lucida Console" panose="020B0609040504020204" pitchFamily="49" charset="0"/>
              </a:rPr>
              <a:t> FROM </a:t>
            </a:r>
            <a:r>
              <a:rPr lang="en-US" altLang="en-US" sz="4800" dirty="0">
                <a:solidFill>
                  <a:srgbClr val="FF0000"/>
                </a:solidFill>
                <a:latin typeface="Lucida Console" panose="020B0609040504020204" pitchFamily="49" charset="0"/>
              </a:rPr>
              <a:t> S RIGHT OUTER JOIN E  </a:t>
            </a:r>
            <a:r>
              <a:rPr lang="en-US" altLang="en-US" sz="4800" dirty="0">
                <a:latin typeface="Lucida Console" panose="020B0609040504020204" pitchFamily="49" charset="0"/>
              </a:rPr>
              <a:t>ON </a:t>
            </a:r>
            <a:r>
              <a:rPr lang="en-US" altLang="en-US" sz="4800" dirty="0" err="1">
                <a:latin typeface="Lucida Console" panose="020B0609040504020204" pitchFamily="49" charset="0"/>
              </a:rPr>
              <a:t>S.sid</a:t>
            </a:r>
            <a:r>
              <a:rPr lang="en-US" altLang="en-US" sz="4800" dirty="0">
                <a:latin typeface="Lucida Console" panose="020B0609040504020204" pitchFamily="49" charset="0"/>
              </a:rPr>
              <a:t>=</a:t>
            </a:r>
            <a:r>
              <a:rPr lang="en-US" altLang="en-US" sz="4800" dirty="0" err="1">
                <a:latin typeface="Lucida Console" panose="020B0609040504020204" pitchFamily="49" charset="0"/>
              </a:rPr>
              <a:t>E.sid</a:t>
            </a:r>
            <a:endParaRPr lang="en-US" altLang="en-US" dirty="0"/>
          </a:p>
        </p:txBody>
      </p:sp>
      <p:sp>
        <p:nvSpPr>
          <p:cNvPr id="46084" name="Footer Placeholder 3">
            <a:extLst>
              <a:ext uri="{FF2B5EF4-FFF2-40B4-BE49-F238E27FC236}">
                <a16:creationId xmlns:a16="http://schemas.microsoft.com/office/drawing/2014/main" id="{9B596F1D-5E22-401F-A4FE-7A45B15AEB7C}"/>
              </a:ext>
            </a:extLst>
          </p:cNvPr>
          <p:cNvSpPr>
            <a:spLocks noGrp="1" noChangeArrowheads="1"/>
          </p:cNvSpPr>
          <p:nvPr>
            <p:ph type="ftr" sz="quarter" idx="4294967295"/>
          </p:nvPr>
        </p:nvSpPr>
        <p:spPr bwMode="auto">
          <a:xfrm>
            <a:off x="5451476" y="7061201"/>
            <a:ext cx="4267200"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lgn="r" eaLnBrk="1" hangingPunct="1">
              <a:spcBef>
                <a:spcPct val="0"/>
              </a:spcBef>
              <a:buClrTx/>
              <a:buSzTx/>
              <a:buFontTx/>
              <a:buNone/>
            </a:pPr>
            <a:endParaRPr lang="en-US" altLang="en-US" sz="2800" b="1">
              <a:solidFill>
                <a:srgbClr val="990033"/>
              </a:solidFill>
            </a:endParaRPr>
          </a:p>
          <a:p>
            <a:pPr algn="r" eaLnBrk="1" hangingPunct="1">
              <a:spcBef>
                <a:spcPct val="0"/>
              </a:spcBef>
              <a:buClrTx/>
              <a:buSzTx/>
              <a:buFontTx/>
              <a:buNone/>
            </a:pPr>
            <a:endParaRPr lang="en-US" altLang="en-US" sz="2800" b="1"/>
          </a:p>
        </p:txBody>
      </p:sp>
      <p:graphicFrame>
        <p:nvGraphicFramePr>
          <p:cNvPr id="6" name="Table 5">
            <a:extLst>
              <a:ext uri="{FF2B5EF4-FFF2-40B4-BE49-F238E27FC236}">
                <a16:creationId xmlns:a16="http://schemas.microsoft.com/office/drawing/2014/main" id="{B257F0F5-C7AF-43A7-B8F9-3D05BE476932}"/>
              </a:ext>
            </a:extLst>
          </p:cNvPr>
          <p:cNvGraphicFramePr>
            <a:graphicFrameLocks noGrp="1"/>
          </p:cNvGraphicFramePr>
          <p:nvPr/>
        </p:nvGraphicFramePr>
        <p:xfrm>
          <a:off x="4537077" y="4905376"/>
          <a:ext cx="6369050" cy="3171824"/>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956">
                <a:tc>
                  <a:txBody>
                    <a:bodyPr/>
                    <a:lstStyle/>
                    <a:p>
                      <a:r>
                        <a:rPr lang="en-US" sz="4000" dirty="0"/>
                        <a:t>S.name</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S.sid</a:t>
                      </a:r>
                      <a:endParaRPr lang="en-US" sz="4000" dirty="0"/>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956">
                <a:tc>
                  <a:txBody>
                    <a:bodyPr/>
                    <a:lstStyle/>
                    <a:p>
                      <a:r>
                        <a:rPr lang="en-US" sz="4000" dirty="0"/>
                        <a:t>Jones</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11111</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2956">
                <a:tc>
                  <a:txBody>
                    <a:bodyPr/>
                    <a:lstStyle/>
                    <a:p>
                      <a:r>
                        <a:rPr lang="en-US" sz="4000" dirty="0"/>
                        <a:t>Smith</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22222</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956">
                <a:tc>
                  <a:txBody>
                    <a:bodyPr/>
                    <a:lstStyle/>
                    <a:p>
                      <a:r>
                        <a:rPr lang="en-US" sz="4000" dirty="0"/>
                        <a:t>Brown</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33333</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1919D1A8-2D00-48F5-AC7F-1C763060957F}"/>
              </a:ext>
            </a:extLst>
          </p:cNvPr>
          <p:cNvGraphicFramePr>
            <a:graphicFrameLocks noGrp="1"/>
          </p:cNvGraphicFramePr>
          <p:nvPr/>
        </p:nvGraphicFramePr>
        <p:xfrm>
          <a:off x="13103227" y="48196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err="1"/>
                        <a:t>E.sid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22222</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44444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084FCD61-CAF9-4972-B1F0-BA73B73380FE}"/>
              </a:ext>
            </a:extLst>
          </p:cNvPr>
          <p:cNvGraphicFramePr>
            <a:graphicFrameLocks noGrp="1"/>
          </p:cNvGraphicFramePr>
          <p:nvPr/>
        </p:nvGraphicFramePr>
        <p:xfrm>
          <a:off x="4537077" y="87820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a:t>S.name</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Jones</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Jones</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Smith</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NULL</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sp>
        <p:nvSpPr>
          <p:cNvPr id="46142" name="TextBox 1">
            <a:extLst>
              <a:ext uri="{FF2B5EF4-FFF2-40B4-BE49-F238E27FC236}">
                <a16:creationId xmlns:a16="http://schemas.microsoft.com/office/drawing/2014/main" id="{388C45F5-D3DF-4600-B22A-AB3F308C0BBE}"/>
              </a:ext>
            </a:extLst>
          </p:cNvPr>
          <p:cNvSpPr txBox="1">
            <a:spLocks noChangeArrowheads="1"/>
          </p:cNvSpPr>
          <p:nvPr/>
        </p:nvSpPr>
        <p:spPr bwMode="auto">
          <a:xfrm>
            <a:off x="12168455"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E</a:t>
            </a:r>
          </a:p>
        </p:txBody>
      </p:sp>
      <p:sp>
        <p:nvSpPr>
          <p:cNvPr id="46143" name="TextBox 9">
            <a:extLst>
              <a:ext uri="{FF2B5EF4-FFF2-40B4-BE49-F238E27FC236}">
                <a16:creationId xmlns:a16="http://schemas.microsoft.com/office/drawing/2014/main" id="{B2BAD0D3-0DAE-47F9-AE88-485D591EEF8B}"/>
              </a:ext>
            </a:extLst>
          </p:cNvPr>
          <p:cNvSpPr txBox="1">
            <a:spLocks noChangeArrowheads="1"/>
          </p:cNvSpPr>
          <p:nvPr/>
        </p:nvSpPr>
        <p:spPr bwMode="auto">
          <a:xfrm>
            <a:off x="3775341" y="48196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S</a:t>
            </a:r>
          </a:p>
        </p:txBody>
      </p:sp>
      <p:sp>
        <p:nvSpPr>
          <p:cNvPr id="10" name="TextBox 9">
            <a:extLst>
              <a:ext uri="{FF2B5EF4-FFF2-40B4-BE49-F238E27FC236}">
                <a16:creationId xmlns:a16="http://schemas.microsoft.com/office/drawing/2014/main" id="{2C7B77EB-919A-4D35-8627-2B317476D183}"/>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30</a:t>
            </a:fld>
            <a:endParaRPr lang="en-US" sz="3200"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D099FFC-B093-400E-82DA-815D93EED6CB}"/>
              </a:ext>
            </a:extLst>
          </p:cNvPr>
          <p:cNvSpPr>
            <a:spLocks noGrp="1" noChangeArrowheads="1"/>
          </p:cNvSpPr>
          <p:nvPr>
            <p:ph type="title"/>
          </p:nvPr>
        </p:nvSpPr>
        <p:spPr>
          <a:xfrm>
            <a:off x="1593205" y="154200"/>
            <a:ext cx="15503524" cy="1670050"/>
          </a:xfrm>
        </p:spPr>
        <p:txBody>
          <a:bodyPr/>
          <a:lstStyle/>
          <a:p>
            <a:r>
              <a:rPr lang="en-US" altLang="en-US" dirty="0"/>
              <a:t>SQL Joins</a:t>
            </a:r>
          </a:p>
        </p:txBody>
      </p:sp>
      <p:sp>
        <p:nvSpPr>
          <p:cNvPr id="48131" name="Rectangle 3">
            <a:extLst>
              <a:ext uri="{FF2B5EF4-FFF2-40B4-BE49-F238E27FC236}">
                <a16:creationId xmlns:a16="http://schemas.microsoft.com/office/drawing/2014/main" id="{23D73A17-C5C0-41A7-9D81-2CCBB146167E}"/>
              </a:ext>
            </a:extLst>
          </p:cNvPr>
          <p:cNvSpPr>
            <a:spLocks noGrp="1" noChangeArrowheads="1"/>
          </p:cNvSpPr>
          <p:nvPr>
            <p:ph idx="1"/>
          </p:nvPr>
        </p:nvSpPr>
        <p:spPr>
          <a:xfrm>
            <a:off x="548658" y="1879601"/>
            <a:ext cx="16798926" cy="11322050"/>
          </a:xfrm>
        </p:spPr>
        <p:txBody>
          <a:bodyPr/>
          <a:lstStyle/>
          <a:p>
            <a:pPr marL="0" indent="0">
              <a:buNone/>
            </a:pPr>
            <a:r>
              <a:rPr lang="en-US" altLang="en-US" sz="4800" dirty="0">
                <a:latin typeface="Lucida Console" panose="020B0609040504020204" pitchFamily="49" charset="0"/>
              </a:rPr>
              <a:t>SELECT S.name, </a:t>
            </a:r>
            <a:r>
              <a:rPr lang="en-US" altLang="en-US" sz="4800" dirty="0" err="1">
                <a:latin typeface="Lucida Console" panose="020B0609040504020204" pitchFamily="49" charset="0"/>
              </a:rPr>
              <a:t>E.classid</a:t>
            </a:r>
            <a:endParaRPr lang="en-US" altLang="en-US" sz="4800" dirty="0">
              <a:latin typeface="Lucida Console" panose="020B0609040504020204" pitchFamily="49" charset="0"/>
            </a:endParaRPr>
          </a:p>
          <a:p>
            <a:pPr marL="0" indent="0">
              <a:buNone/>
            </a:pPr>
            <a:r>
              <a:rPr lang="en-US" altLang="en-US" sz="4800" dirty="0">
                <a:latin typeface="Lucida Console" panose="020B0609040504020204" pitchFamily="49" charset="0"/>
              </a:rPr>
              <a:t> FROM </a:t>
            </a:r>
            <a:r>
              <a:rPr lang="en-US" altLang="en-US" sz="4800" dirty="0">
                <a:solidFill>
                  <a:srgbClr val="FF0000"/>
                </a:solidFill>
                <a:latin typeface="Lucida Console" panose="020B0609040504020204" pitchFamily="49" charset="0"/>
              </a:rPr>
              <a:t> S ? JOIN  E   </a:t>
            </a:r>
            <a:r>
              <a:rPr lang="en-US" altLang="en-US" sz="4800" dirty="0">
                <a:latin typeface="Lucida Console" panose="020B0609040504020204" pitchFamily="49" charset="0"/>
              </a:rPr>
              <a:t>ON </a:t>
            </a:r>
            <a:r>
              <a:rPr lang="en-US" altLang="en-US" sz="4800" dirty="0" err="1">
                <a:latin typeface="Lucida Console" panose="020B0609040504020204" pitchFamily="49" charset="0"/>
              </a:rPr>
              <a:t>S.sid</a:t>
            </a:r>
            <a:r>
              <a:rPr lang="en-US" altLang="en-US" sz="4800" dirty="0">
                <a:latin typeface="Lucida Console" panose="020B0609040504020204" pitchFamily="49" charset="0"/>
              </a:rPr>
              <a:t>=</a:t>
            </a:r>
            <a:r>
              <a:rPr lang="en-US" altLang="en-US" sz="4800" dirty="0" err="1">
                <a:latin typeface="Lucida Console" panose="020B0609040504020204" pitchFamily="49" charset="0"/>
              </a:rPr>
              <a:t>E.sid</a:t>
            </a:r>
            <a:endParaRPr lang="en-US" altLang="en-US" dirty="0"/>
          </a:p>
        </p:txBody>
      </p:sp>
      <p:sp>
        <p:nvSpPr>
          <p:cNvPr id="48132" name="Footer Placeholder 3">
            <a:extLst>
              <a:ext uri="{FF2B5EF4-FFF2-40B4-BE49-F238E27FC236}">
                <a16:creationId xmlns:a16="http://schemas.microsoft.com/office/drawing/2014/main" id="{341EDD11-C76D-414A-8342-7841C32F64CB}"/>
              </a:ext>
            </a:extLst>
          </p:cNvPr>
          <p:cNvSpPr>
            <a:spLocks noGrp="1" noChangeArrowheads="1"/>
          </p:cNvSpPr>
          <p:nvPr>
            <p:ph type="ftr" sz="quarter" idx="4294967295"/>
          </p:nvPr>
        </p:nvSpPr>
        <p:spPr bwMode="auto">
          <a:xfrm>
            <a:off x="9444978" y="6146801"/>
            <a:ext cx="4267200"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lgn="r" eaLnBrk="1" hangingPunct="1">
              <a:spcBef>
                <a:spcPct val="0"/>
              </a:spcBef>
              <a:buClrTx/>
              <a:buSzTx/>
              <a:buFontTx/>
              <a:buNone/>
            </a:pPr>
            <a:endParaRPr lang="en-US" altLang="en-US" sz="2800" b="1">
              <a:solidFill>
                <a:srgbClr val="990033"/>
              </a:solidFill>
            </a:endParaRPr>
          </a:p>
          <a:p>
            <a:pPr algn="r" eaLnBrk="1" hangingPunct="1">
              <a:spcBef>
                <a:spcPct val="0"/>
              </a:spcBef>
              <a:buClrTx/>
              <a:buSzTx/>
              <a:buFontTx/>
              <a:buNone/>
            </a:pPr>
            <a:endParaRPr lang="en-US" altLang="en-US" sz="2800" b="1"/>
          </a:p>
        </p:txBody>
      </p:sp>
      <p:graphicFrame>
        <p:nvGraphicFramePr>
          <p:cNvPr id="6" name="Table 5">
            <a:extLst>
              <a:ext uri="{FF2B5EF4-FFF2-40B4-BE49-F238E27FC236}">
                <a16:creationId xmlns:a16="http://schemas.microsoft.com/office/drawing/2014/main" id="{78B3F0F7-61D4-4018-96FE-F1868D5F8DCF}"/>
              </a:ext>
            </a:extLst>
          </p:cNvPr>
          <p:cNvGraphicFramePr>
            <a:graphicFrameLocks noGrp="1"/>
          </p:cNvGraphicFramePr>
          <p:nvPr>
            <p:extLst>
              <p:ext uri="{D42A27DB-BD31-4B8C-83A1-F6EECF244321}">
                <p14:modId xmlns:p14="http://schemas.microsoft.com/office/powerpoint/2010/main" val="796080562"/>
              </p:ext>
            </p:extLst>
          </p:nvPr>
        </p:nvGraphicFramePr>
        <p:xfrm>
          <a:off x="8530579" y="3990976"/>
          <a:ext cx="6369050" cy="3171456"/>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956">
                <a:tc>
                  <a:txBody>
                    <a:bodyPr/>
                    <a:lstStyle/>
                    <a:p>
                      <a:r>
                        <a:rPr lang="en-US" sz="4000" dirty="0"/>
                        <a:t>S.name</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S.sid</a:t>
                      </a:r>
                      <a:endParaRPr lang="en-US" sz="4000" dirty="0"/>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665146">
                <a:tc>
                  <a:txBody>
                    <a:bodyPr/>
                    <a:lstStyle/>
                    <a:p>
                      <a:r>
                        <a:rPr lang="en-US" sz="4000" dirty="0"/>
                        <a:t>Jones</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11111</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2956">
                <a:tc>
                  <a:txBody>
                    <a:bodyPr/>
                    <a:lstStyle/>
                    <a:p>
                      <a:r>
                        <a:rPr lang="en-US" sz="4000" dirty="0"/>
                        <a:t>Smith</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22222</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956">
                <a:tc>
                  <a:txBody>
                    <a:bodyPr/>
                    <a:lstStyle/>
                    <a:p>
                      <a:r>
                        <a:rPr lang="en-US" sz="4000" dirty="0"/>
                        <a:t>Brown</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33333</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FDCE3F36-12A1-4BDE-B4C9-09CFBAAD9327}"/>
              </a:ext>
            </a:extLst>
          </p:cNvPr>
          <p:cNvGraphicFramePr>
            <a:graphicFrameLocks noGrp="1"/>
          </p:cNvGraphicFramePr>
          <p:nvPr>
            <p:extLst>
              <p:ext uri="{D42A27DB-BD31-4B8C-83A1-F6EECF244321}">
                <p14:modId xmlns:p14="http://schemas.microsoft.com/office/powerpoint/2010/main" val="2959721263"/>
              </p:ext>
            </p:extLst>
          </p:nvPr>
        </p:nvGraphicFramePr>
        <p:xfrm>
          <a:off x="17096729" y="3905250"/>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err="1"/>
                        <a:t>E.sid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22222</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44444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F3635555-CB2C-4A98-9670-2C67579DF70A}"/>
              </a:ext>
            </a:extLst>
          </p:cNvPr>
          <p:cNvGraphicFramePr>
            <a:graphicFrameLocks noGrp="1"/>
          </p:cNvGraphicFramePr>
          <p:nvPr>
            <p:extLst>
              <p:ext uri="{D42A27DB-BD31-4B8C-83A1-F6EECF244321}">
                <p14:modId xmlns:p14="http://schemas.microsoft.com/office/powerpoint/2010/main" val="605999711"/>
              </p:ext>
            </p:extLst>
          </p:nvPr>
        </p:nvGraphicFramePr>
        <p:xfrm>
          <a:off x="8514702" y="7540626"/>
          <a:ext cx="6365876" cy="5365752"/>
        </p:xfrm>
        <a:graphic>
          <a:graphicData uri="http://schemas.openxmlformats.org/drawingml/2006/table">
            <a:tbl>
              <a:tblPr firstRow="1" bandRow="1">
                <a:tableStyleId>{2D5ABB26-0587-4C30-8999-92F81FD0307C}</a:tableStyleId>
              </a:tblPr>
              <a:tblGrid>
                <a:gridCol w="2524790">
                  <a:extLst>
                    <a:ext uri="{9D8B030D-6E8A-4147-A177-3AD203B41FA5}">
                      <a16:colId xmlns:a16="http://schemas.microsoft.com/office/drawing/2014/main" val="20000"/>
                    </a:ext>
                  </a:extLst>
                </a:gridCol>
                <a:gridCol w="3841086">
                  <a:extLst>
                    <a:ext uri="{9D8B030D-6E8A-4147-A177-3AD203B41FA5}">
                      <a16:colId xmlns:a16="http://schemas.microsoft.com/office/drawing/2014/main" val="20001"/>
                    </a:ext>
                  </a:extLst>
                </a:gridCol>
              </a:tblGrid>
              <a:tr h="792668">
                <a:tc>
                  <a:txBody>
                    <a:bodyPr/>
                    <a:lstStyle/>
                    <a:p>
                      <a:r>
                        <a:rPr lang="en-US" sz="4000" dirty="0"/>
                        <a:t>S.name</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668">
                <a:tc>
                  <a:txBody>
                    <a:bodyPr/>
                    <a:lstStyle/>
                    <a:p>
                      <a:r>
                        <a:rPr lang="en-US" sz="4000" dirty="0"/>
                        <a:t>Jones</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412">
                <a:tc>
                  <a:txBody>
                    <a:bodyPr/>
                    <a:lstStyle/>
                    <a:p>
                      <a:r>
                        <a:rPr lang="en-US" sz="4000" dirty="0"/>
                        <a:t>Jones</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668">
                <a:tc>
                  <a:txBody>
                    <a:bodyPr/>
                    <a:lstStyle/>
                    <a:p>
                      <a:r>
                        <a:rPr lang="en-US" sz="4000" dirty="0"/>
                        <a:t>Smith</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668">
                <a:tc>
                  <a:txBody>
                    <a:bodyPr/>
                    <a:lstStyle/>
                    <a:p>
                      <a:r>
                        <a:rPr lang="en-US" sz="4000" dirty="0"/>
                        <a:t>NULL</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r h="792668">
                <a:tc>
                  <a:txBody>
                    <a:bodyPr/>
                    <a:lstStyle/>
                    <a:p>
                      <a:r>
                        <a:rPr lang="en-US" sz="4000" dirty="0"/>
                        <a:t>Brown</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NULL</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5"/>
                  </a:ext>
                </a:extLst>
              </a:tr>
            </a:tbl>
          </a:graphicData>
        </a:graphic>
      </p:graphicFrame>
      <p:sp>
        <p:nvSpPr>
          <p:cNvPr id="48193" name="TextBox 1">
            <a:extLst>
              <a:ext uri="{FF2B5EF4-FFF2-40B4-BE49-F238E27FC236}">
                <a16:creationId xmlns:a16="http://schemas.microsoft.com/office/drawing/2014/main" id="{FDE135CF-CEDE-481D-A743-0730B06991E0}"/>
              </a:ext>
            </a:extLst>
          </p:cNvPr>
          <p:cNvSpPr txBox="1">
            <a:spLocks noChangeArrowheads="1"/>
          </p:cNvSpPr>
          <p:nvPr/>
        </p:nvSpPr>
        <p:spPr bwMode="auto">
          <a:xfrm>
            <a:off x="16161957" y="39052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E</a:t>
            </a:r>
          </a:p>
        </p:txBody>
      </p:sp>
      <p:sp>
        <p:nvSpPr>
          <p:cNvPr id="48194" name="TextBox 9">
            <a:extLst>
              <a:ext uri="{FF2B5EF4-FFF2-40B4-BE49-F238E27FC236}">
                <a16:creationId xmlns:a16="http://schemas.microsoft.com/office/drawing/2014/main" id="{D182F1F7-BDA5-471C-9A58-BF68D1619E97}"/>
              </a:ext>
            </a:extLst>
          </p:cNvPr>
          <p:cNvSpPr txBox="1">
            <a:spLocks noChangeArrowheads="1"/>
          </p:cNvSpPr>
          <p:nvPr/>
        </p:nvSpPr>
        <p:spPr bwMode="auto">
          <a:xfrm>
            <a:off x="7768843" y="3905250"/>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S</a:t>
            </a:r>
          </a:p>
        </p:txBody>
      </p:sp>
      <p:sp>
        <p:nvSpPr>
          <p:cNvPr id="10" name="TextBox 9">
            <a:extLst>
              <a:ext uri="{FF2B5EF4-FFF2-40B4-BE49-F238E27FC236}">
                <a16:creationId xmlns:a16="http://schemas.microsoft.com/office/drawing/2014/main" id="{23FF6F7A-D2B4-483B-8ED5-27420F4DEF83}"/>
              </a:ext>
            </a:extLst>
          </p:cNvPr>
          <p:cNvSpPr txBox="1"/>
          <p:nvPr/>
        </p:nvSpPr>
        <p:spPr>
          <a:xfrm>
            <a:off x="22091709" y="12321603"/>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31</a:t>
            </a:fld>
            <a:endParaRPr lang="en-US" sz="3200"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816AD79-9E7D-4C61-B441-28F6197475EB}"/>
              </a:ext>
            </a:extLst>
          </p:cNvPr>
          <p:cNvSpPr>
            <a:spLocks noGrp="1" noChangeArrowheads="1"/>
          </p:cNvSpPr>
          <p:nvPr>
            <p:ph type="title"/>
          </p:nvPr>
        </p:nvSpPr>
        <p:spPr>
          <a:xfrm>
            <a:off x="1199956" y="-78728"/>
            <a:ext cx="15503524" cy="1670050"/>
          </a:xfrm>
        </p:spPr>
        <p:txBody>
          <a:bodyPr/>
          <a:lstStyle/>
          <a:p>
            <a:r>
              <a:rPr lang="en-US" altLang="en-US" dirty="0"/>
              <a:t>SQL Joins</a:t>
            </a:r>
          </a:p>
        </p:txBody>
      </p:sp>
      <p:sp>
        <p:nvSpPr>
          <p:cNvPr id="50179" name="Rectangle 3">
            <a:extLst>
              <a:ext uri="{FF2B5EF4-FFF2-40B4-BE49-F238E27FC236}">
                <a16:creationId xmlns:a16="http://schemas.microsoft.com/office/drawing/2014/main" id="{037BFB5F-1B6D-4EE7-99A9-2C7F7383AAB8}"/>
              </a:ext>
            </a:extLst>
          </p:cNvPr>
          <p:cNvSpPr>
            <a:spLocks noGrp="1" noChangeArrowheads="1"/>
          </p:cNvSpPr>
          <p:nvPr>
            <p:ph idx="1"/>
          </p:nvPr>
        </p:nvSpPr>
        <p:spPr>
          <a:xfrm>
            <a:off x="156965" y="1834209"/>
            <a:ext cx="16798926" cy="11322050"/>
          </a:xfrm>
        </p:spPr>
        <p:txBody>
          <a:bodyPr/>
          <a:lstStyle/>
          <a:p>
            <a:pPr marL="0" indent="0">
              <a:buNone/>
            </a:pPr>
            <a:r>
              <a:rPr lang="en-US" altLang="en-US" sz="4800" dirty="0">
                <a:latin typeface="Lucida Console" panose="020B0609040504020204" pitchFamily="49" charset="0"/>
              </a:rPr>
              <a:t>SELECT S.name, </a:t>
            </a:r>
            <a:r>
              <a:rPr lang="en-US" altLang="en-US" sz="4800" dirty="0" err="1">
                <a:latin typeface="Lucida Console" panose="020B0609040504020204" pitchFamily="49" charset="0"/>
              </a:rPr>
              <a:t>E.classid</a:t>
            </a:r>
            <a:endParaRPr lang="en-US" altLang="en-US" sz="4800" dirty="0">
              <a:latin typeface="Lucida Console" panose="020B0609040504020204" pitchFamily="49" charset="0"/>
            </a:endParaRPr>
          </a:p>
          <a:p>
            <a:pPr marL="0" indent="0">
              <a:buNone/>
            </a:pPr>
            <a:r>
              <a:rPr lang="en-US" altLang="en-US" sz="4800" dirty="0">
                <a:latin typeface="Lucida Console" panose="020B0609040504020204" pitchFamily="49" charset="0"/>
              </a:rPr>
              <a:t> FROM </a:t>
            </a:r>
            <a:r>
              <a:rPr lang="en-US" altLang="en-US" sz="4800" dirty="0">
                <a:solidFill>
                  <a:srgbClr val="FF0000"/>
                </a:solidFill>
                <a:latin typeface="Lucida Console" panose="020B0609040504020204" pitchFamily="49" charset="0"/>
              </a:rPr>
              <a:t> S FULL OUTER JOIN  E  </a:t>
            </a:r>
            <a:r>
              <a:rPr lang="en-US" altLang="en-US" sz="4800" dirty="0">
                <a:latin typeface="Lucida Console" panose="020B0609040504020204" pitchFamily="49" charset="0"/>
              </a:rPr>
              <a:t>ON </a:t>
            </a:r>
            <a:r>
              <a:rPr lang="en-US" altLang="en-US" sz="4800" dirty="0" err="1">
                <a:latin typeface="Lucida Console" panose="020B0609040504020204" pitchFamily="49" charset="0"/>
              </a:rPr>
              <a:t>S.sid</a:t>
            </a:r>
            <a:r>
              <a:rPr lang="en-US" altLang="en-US" sz="4800" dirty="0">
                <a:latin typeface="Lucida Console" panose="020B0609040504020204" pitchFamily="49" charset="0"/>
              </a:rPr>
              <a:t>=</a:t>
            </a:r>
            <a:r>
              <a:rPr lang="en-US" altLang="en-US" sz="4800" dirty="0" err="1">
                <a:latin typeface="Lucida Console" panose="020B0609040504020204" pitchFamily="49" charset="0"/>
              </a:rPr>
              <a:t>E.sid</a:t>
            </a:r>
            <a:endParaRPr lang="en-US" altLang="en-US" dirty="0"/>
          </a:p>
        </p:txBody>
      </p:sp>
      <p:sp>
        <p:nvSpPr>
          <p:cNvPr id="50180" name="Footer Placeholder 3">
            <a:extLst>
              <a:ext uri="{FF2B5EF4-FFF2-40B4-BE49-F238E27FC236}">
                <a16:creationId xmlns:a16="http://schemas.microsoft.com/office/drawing/2014/main" id="{19C50C53-A3BF-4CC1-9958-DA41FA7BA1E9}"/>
              </a:ext>
            </a:extLst>
          </p:cNvPr>
          <p:cNvSpPr>
            <a:spLocks noGrp="1" noChangeArrowheads="1"/>
          </p:cNvSpPr>
          <p:nvPr>
            <p:ph type="ftr" sz="quarter" idx="4294967295"/>
          </p:nvPr>
        </p:nvSpPr>
        <p:spPr bwMode="auto">
          <a:xfrm>
            <a:off x="9866117" y="6101409"/>
            <a:ext cx="4267200"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lgn="r" eaLnBrk="1" hangingPunct="1">
              <a:spcBef>
                <a:spcPct val="0"/>
              </a:spcBef>
              <a:buClrTx/>
              <a:buSzTx/>
              <a:buFontTx/>
              <a:buNone/>
            </a:pPr>
            <a:endParaRPr lang="en-US" altLang="en-US" sz="2800" b="1">
              <a:solidFill>
                <a:srgbClr val="990033"/>
              </a:solidFill>
            </a:endParaRPr>
          </a:p>
          <a:p>
            <a:pPr algn="r" eaLnBrk="1" hangingPunct="1">
              <a:spcBef>
                <a:spcPct val="0"/>
              </a:spcBef>
              <a:buClrTx/>
              <a:buSzTx/>
              <a:buFontTx/>
              <a:buNone/>
            </a:pPr>
            <a:endParaRPr lang="en-US" altLang="en-US" sz="2800" b="1"/>
          </a:p>
        </p:txBody>
      </p:sp>
      <p:graphicFrame>
        <p:nvGraphicFramePr>
          <p:cNvPr id="6" name="Table 5">
            <a:extLst>
              <a:ext uri="{FF2B5EF4-FFF2-40B4-BE49-F238E27FC236}">
                <a16:creationId xmlns:a16="http://schemas.microsoft.com/office/drawing/2014/main" id="{0D670EA2-C11A-4468-986E-FFAD2CDEF3E1}"/>
              </a:ext>
            </a:extLst>
          </p:cNvPr>
          <p:cNvGraphicFramePr>
            <a:graphicFrameLocks noGrp="1"/>
          </p:cNvGraphicFramePr>
          <p:nvPr>
            <p:extLst>
              <p:ext uri="{D42A27DB-BD31-4B8C-83A1-F6EECF244321}">
                <p14:modId xmlns:p14="http://schemas.microsoft.com/office/powerpoint/2010/main" val="4015274355"/>
              </p:ext>
            </p:extLst>
          </p:nvPr>
        </p:nvGraphicFramePr>
        <p:xfrm>
          <a:off x="8951718" y="3945584"/>
          <a:ext cx="6369050" cy="3171824"/>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956">
                <a:tc>
                  <a:txBody>
                    <a:bodyPr/>
                    <a:lstStyle/>
                    <a:p>
                      <a:r>
                        <a:rPr lang="en-US" sz="4000" dirty="0"/>
                        <a:t>S.name</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S.sid</a:t>
                      </a:r>
                      <a:endParaRPr lang="en-US" sz="4000" dirty="0"/>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956">
                <a:tc>
                  <a:txBody>
                    <a:bodyPr/>
                    <a:lstStyle/>
                    <a:p>
                      <a:r>
                        <a:rPr lang="en-US" sz="4000" dirty="0"/>
                        <a:t>Jones</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11111</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2956">
                <a:tc>
                  <a:txBody>
                    <a:bodyPr/>
                    <a:lstStyle/>
                    <a:p>
                      <a:r>
                        <a:rPr lang="en-US" sz="4000" dirty="0"/>
                        <a:t>Smith</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22222</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956">
                <a:tc>
                  <a:txBody>
                    <a:bodyPr/>
                    <a:lstStyle/>
                    <a:p>
                      <a:r>
                        <a:rPr lang="en-US" sz="4000" dirty="0"/>
                        <a:t>Brown</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33333</a:t>
                      </a:r>
                    </a:p>
                  </a:txBody>
                  <a:tcPr marL="182902" marR="182902" marT="91494" marB="9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2327EE31-99C0-401D-906B-3D379586BAAC}"/>
              </a:ext>
            </a:extLst>
          </p:cNvPr>
          <p:cNvGraphicFramePr>
            <a:graphicFrameLocks noGrp="1"/>
          </p:cNvGraphicFramePr>
          <p:nvPr>
            <p:extLst>
              <p:ext uri="{D42A27DB-BD31-4B8C-83A1-F6EECF244321}">
                <p14:modId xmlns:p14="http://schemas.microsoft.com/office/powerpoint/2010/main" val="588327604"/>
              </p:ext>
            </p:extLst>
          </p:nvPr>
        </p:nvGraphicFramePr>
        <p:xfrm>
          <a:off x="17517868" y="3859858"/>
          <a:ext cx="6369050" cy="4572000"/>
        </p:xfrm>
        <a:graphic>
          <a:graphicData uri="http://schemas.openxmlformats.org/drawingml/2006/table">
            <a:tbl>
              <a:tblPr firstRow="1" bandRow="1">
                <a:tableStyleId>{2D5ABB26-0587-4C30-8999-92F81FD0307C}</a:tableStyleId>
              </a:tblPr>
              <a:tblGrid>
                <a:gridCol w="2526050">
                  <a:extLst>
                    <a:ext uri="{9D8B030D-6E8A-4147-A177-3AD203B41FA5}">
                      <a16:colId xmlns:a16="http://schemas.microsoft.com/office/drawing/2014/main" val="20000"/>
                    </a:ext>
                  </a:extLst>
                </a:gridCol>
                <a:gridCol w="3843000">
                  <a:extLst>
                    <a:ext uri="{9D8B030D-6E8A-4147-A177-3AD203B41FA5}">
                      <a16:colId xmlns:a16="http://schemas.microsoft.com/office/drawing/2014/main" val="20001"/>
                    </a:ext>
                  </a:extLst>
                </a:gridCol>
              </a:tblGrid>
              <a:tr h="792480">
                <a:tc>
                  <a:txBody>
                    <a:bodyPr/>
                    <a:lstStyle/>
                    <a:p>
                      <a:r>
                        <a:rPr lang="en-US" sz="4000" dirty="0" err="1"/>
                        <a:t>E.sid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4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080">
                <a:tc>
                  <a:txBody>
                    <a:bodyPr/>
                    <a:lstStyle/>
                    <a:p>
                      <a:r>
                        <a:rPr lang="en-US" sz="4000" dirty="0"/>
                        <a:t>11111</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480">
                <a:tc>
                  <a:txBody>
                    <a:bodyPr/>
                    <a:lstStyle/>
                    <a:p>
                      <a:r>
                        <a:rPr lang="en-US" sz="4000" dirty="0"/>
                        <a:t>22222</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480">
                <a:tc>
                  <a:txBody>
                    <a:bodyPr/>
                    <a:lstStyle/>
                    <a:p>
                      <a:r>
                        <a:rPr lang="en-US" sz="4000" dirty="0"/>
                        <a:t>44444</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902" marR="182902"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C43DB8B5-71A7-441F-A784-BB1D03F03DB2}"/>
              </a:ext>
            </a:extLst>
          </p:cNvPr>
          <p:cNvGraphicFramePr>
            <a:graphicFrameLocks noGrp="1"/>
          </p:cNvGraphicFramePr>
          <p:nvPr>
            <p:extLst>
              <p:ext uri="{D42A27DB-BD31-4B8C-83A1-F6EECF244321}">
                <p14:modId xmlns:p14="http://schemas.microsoft.com/office/powerpoint/2010/main" val="126599063"/>
              </p:ext>
            </p:extLst>
          </p:nvPr>
        </p:nvGraphicFramePr>
        <p:xfrm>
          <a:off x="8935841" y="7495234"/>
          <a:ext cx="6365876" cy="5365752"/>
        </p:xfrm>
        <a:graphic>
          <a:graphicData uri="http://schemas.openxmlformats.org/drawingml/2006/table">
            <a:tbl>
              <a:tblPr firstRow="1" bandRow="1">
                <a:tableStyleId>{2D5ABB26-0587-4C30-8999-92F81FD0307C}</a:tableStyleId>
              </a:tblPr>
              <a:tblGrid>
                <a:gridCol w="2524790">
                  <a:extLst>
                    <a:ext uri="{9D8B030D-6E8A-4147-A177-3AD203B41FA5}">
                      <a16:colId xmlns:a16="http://schemas.microsoft.com/office/drawing/2014/main" val="20000"/>
                    </a:ext>
                  </a:extLst>
                </a:gridCol>
                <a:gridCol w="3841086">
                  <a:extLst>
                    <a:ext uri="{9D8B030D-6E8A-4147-A177-3AD203B41FA5}">
                      <a16:colId xmlns:a16="http://schemas.microsoft.com/office/drawing/2014/main" val="20001"/>
                    </a:ext>
                  </a:extLst>
                </a:gridCol>
              </a:tblGrid>
              <a:tr h="792668">
                <a:tc>
                  <a:txBody>
                    <a:bodyPr/>
                    <a:lstStyle/>
                    <a:p>
                      <a:r>
                        <a:rPr lang="en-US" sz="4000" dirty="0"/>
                        <a:t>S.name</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tc>
                  <a:txBody>
                    <a:bodyPr/>
                    <a:lstStyle/>
                    <a:p>
                      <a:r>
                        <a:rPr lang="en-US" sz="4000" dirty="0" err="1"/>
                        <a:t>E.classid</a:t>
                      </a:r>
                      <a:endParaRPr lang="en-US" sz="4000" dirty="0"/>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val="10000"/>
                  </a:ext>
                </a:extLst>
              </a:tr>
              <a:tr h="792668">
                <a:tc>
                  <a:txBody>
                    <a:bodyPr/>
                    <a:lstStyle/>
                    <a:p>
                      <a:r>
                        <a:rPr lang="en-US" sz="4000" dirty="0"/>
                        <a:t>Jones</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History105</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02412">
                <a:tc>
                  <a:txBody>
                    <a:bodyPr/>
                    <a:lstStyle/>
                    <a:p>
                      <a:r>
                        <a:rPr lang="en-US" sz="4000" dirty="0"/>
                        <a:t>Jones</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DataScience194</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2668">
                <a:tc>
                  <a:txBody>
                    <a:bodyPr/>
                    <a:lstStyle/>
                    <a:p>
                      <a:r>
                        <a:rPr lang="en-US" sz="4000" dirty="0"/>
                        <a:t>Smith</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dirty="0"/>
                        <a:t>French150</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2668">
                <a:tc>
                  <a:txBody>
                    <a:bodyPr/>
                    <a:lstStyle/>
                    <a:p>
                      <a:r>
                        <a:rPr lang="en-US" sz="4000" dirty="0"/>
                        <a:t>NULL</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English10</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4"/>
                  </a:ext>
                </a:extLst>
              </a:tr>
              <a:tr h="792668">
                <a:tc>
                  <a:txBody>
                    <a:bodyPr/>
                    <a:lstStyle/>
                    <a:p>
                      <a:r>
                        <a:rPr lang="en-US" sz="4000" dirty="0"/>
                        <a:t>Brown</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r>
                        <a:rPr lang="en-US" sz="4000" dirty="0"/>
                        <a:t>NULL</a:t>
                      </a:r>
                    </a:p>
                  </a:txBody>
                  <a:tcPr marL="182812" marR="182812" marT="91462" marB="914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extLst>
                  <a:ext uri="{0D108BD9-81ED-4DB2-BD59-A6C34878D82A}">
                    <a16:rowId xmlns:a16="http://schemas.microsoft.com/office/drawing/2014/main" val="10005"/>
                  </a:ext>
                </a:extLst>
              </a:tr>
            </a:tbl>
          </a:graphicData>
        </a:graphic>
      </p:graphicFrame>
      <p:sp>
        <p:nvSpPr>
          <p:cNvPr id="50241" name="TextBox 1">
            <a:extLst>
              <a:ext uri="{FF2B5EF4-FFF2-40B4-BE49-F238E27FC236}">
                <a16:creationId xmlns:a16="http://schemas.microsoft.com/office/drawing/2014/main" id="{FA1FE60D-2DD7-4AFC-9234-4858B61C493C}"/>
              </a:ext>
            </a:extLst>
          </p:cNvPr>
          <p:cNvSpPr txBox="1">
            <a:spLocks noChangeArrowheads="1"/>
          </p:cNvSpPr>
          <p:nvPr/>
        </p:nvSpPr>
        <p:spPr bwMode="auto">
          <a:xfrm>
            <a:off x="16583096" y="3859858"/>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E</a:t>
            </a:r>
          </a:p>
        </p:txBody>
      </p:sp>
      <p:sp>
        <p:nvSpPr>
          <p:cNvPr id="50242" name="TextBox 9">
            <a:extLst>
              <a:ext uri="{FF2B5EF4-FFF2-40B4-BE49-F238E27FC236}">
                <a16:creationId xmlns:a16="http://schemas.microsoft.com/office/drawing/2014/main" id="{00D24DF5-90EB-4A77-8779-EA64ECF65715}"/>
              </a:ext>
            </a:extLst>
          </p:cNvPr>
          <p:cNvSpPr txBox="1">
            <a:spLocks noChangeArrowheads="1"/>
          </p:cNvSpPr>
          <p:nvPr/>
        </p:nvSpPr>
        <p:spPr bwMode="auto">
          <a:xfrm>
            <a:off x="8189982" y="3859858"/>
            <a:ext cx="7328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6400" b="1">
                <a:solidFill>
                  <a:schemeClr val="tx1"/>
                </a:solidFill>
              </a:rPr>
              <a:t>S</a:t>
            </a:r>
          </a:p>
        </p:txBody>
      </p:sp>
      <p:sp>
        <p:nvSpPr>
          <p:cNvPr id="10" name="TextBox 9">
            <a:extLst>
              <a:ext uri="{FF2B5EF4-FFF2-40B4-BE49-F238E27FC236}">
                <a16:creationId xmlns:a16="http://schemas.microsoft.com/office/drawing/2014/main" id="{5F53DF4D-7CDC-4C78-BAFA-2657FBABB683}"/>
              </a:ext>
            </a:extLst>
          </p:cNvPr>
          <p:cNvSpPr txBox="1"/>
          <p:nvPr/>
        </p:nvSpPr>
        <p:spPr>
          <a:xfrm>
            <a:off x="23461156" y="11907909"/>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32</a:t>
            </a:fld>
            <a:endParaRPr lang="en-US" sz="3200" dirty="0"/>
          </a:p>
        </p:txBody>
      </p:sp>
      <p:sp>
        <p:nvSpPr>
          <p:cNvPr id="12" name="TextBox 11">
            <a:extLst>
              <a:ext uri="{FF2B5EF4-FFF2-40B4-BE49-F238E27FC236}">
                <a16:creationId xmlns:a16="http://schemas.microsoft.com/office/drawing/2014/main" id="{9728BB25-BAF4-4B20-884C-97C5750DD8A5}"/>
              </a:ext>
            </a:extLst>
          </p:cNvPr>
          <p:cNvSpPr txBox="1"/>
          <p:nvPr/>
        </p:nvSpPr>
        <p:spPr>
          <a:xfrm>
            <a:off x="-255442" y="6145858"/>
            <a:ext cx="8831185"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en-US" sz="4000" dirty="0"/>
              <a:t>FULL OUTER JOIN – combines result of  LEFT and RIGHT OUTER JOIN</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4">
            <a:extLst>
              <a:ext uri="{FF2B5EF4-FFF2-40B4-BE49-F238E27FC236}">
                <a16:creationId xmlns:a16="http://schemas.microsoft.com/office/drawing/2014/main" id="{776ACC96-78A0-4526-A60F-49D409BC1A68}"/>
              </a:ext>
            </a:extLst>
          </p:cNvPr>
          <p:cNvSpPr>
            <a:spLocks noGrp="1" noChangeArrowheads="1"/>
          </p:cNvSpPr>
          <p:nvPr>
            <p:ph type="title"/>
          </p:nvPr>
        </p:nvSpPr>
        <p:spPr/>
        <p:txBody>
          <a:bodyPr/>
          <a:lstStyle/>
          <a:p>
            <a:r>
              <a:rPr lang="en-US" altLang="en-US"/>
              <a:t>Multiway JOIN in the FROM clause</a:t>
            </a:r>
          </a:p>
        </p:txBody>
      </p:sp>
      <p:sp>
        <p:nvSpPr>
          <p:cNvPr id="52227" name="Content Placeholder 2">
            <a:extLst>
              <a:ext uri="{FF2B5EF4-FFF2-40B4-BE49-F238E27FC236}">
                <a16:creationId xmlns:a16="http://schemas.microsoft.com/office/drawing/2014/main" id="{5B766FFB-5EC6-4679-9D8B-DF8AE12B7662}"/>
              </a:ext>
            </a:extLst>
          </p:cNvPr>
          <p:cNvSpPr>
            <a:spLocks noGrp="1" noChangeArrowheads="1"/>
          </p:cNvSpPr>
          <p:nvPr>
            <p:ph idx="1"/>
          </p:nvPr>
        </p:nvSpPr>
        <p:spPr>
          <a:xfrm>
            <a:off x="444843" y="2367644"/>
            <a:ext cx="22860000" cy="10108408"/>
          </a:xfrm>
        </p:spPr>
        <p:txBody>
          <a:bodyPr/>
          <a:lstStyle/>
          <a:p>
            <a:pPr marL="0" indent="0">
              <a:buNone/>
            </a:pPr>
            <a:endParaRPr lang="en-US" altLang="en-US" sz="4400" dirty="0"/>
          </a:p>
          <a:p>
            <a:endParaRPr lang="en-US" altLang="en-US" sz="4400" dirty="0"/>
          </a:p>
          <a:p>
            <a:endParaRPr lang="en-US" altLang="en-US" sz="4400" dirty="0"/>
          </a:p>
          <a:p>
            <a:endParaRPr lang="en-US" altLang="en-US" sz="4400" dirty="0"/>
          </a:p>
          <a:p>
            <a:endParaRPr lang="en-US" altLang="en-US" sz="4400" dirty="0"/>
          </a:p>
          <a:p>
            <a:r>
              <a:rPr lang="en-US" altLang="en-US" sz="4400" dirty="0"/>
              <a:t>Can nest JOIN specifications for a multiway join:</a:t>
            </a:r>
          </a:p>
          <a:p>
            <a:pPr>
              <a:buFont typeface="Wingdings" panose="05000000000000000000" pitchFamily="2" charset="2"/>
              <a:buNone/>
            </a:pPr>
            <a:endParaRPr lang="en-US" altLang="en-US" sz="4400" dirty="0"/>
          </a:p>
          <a:p>
            <a:pPr>
              <a:buFont typeface="Wingdings" panose="05000000000000000000" pitchFamily="2" charset="2"/>
              <a:buNone/>
            </a:pPr>
            <a:r>
              <a:rPr lang="en-US" altLang="en-US" sz="4000" b="1" dirty="0">
                <a:solidFill>
                  <a:srgbClr val="404040"/>
                </a:solidFill>
              </a:rPr>
              <a:t>	Q2A:</a:t>
            </a:r>
            <a:r>
              <a:rPr lang="en-US" altLang="en-US" sz="4000" dirty="0">
                <a:solidFill>
                  <a:srgbClr val="404040"/>
                </a:solidFill>
              </a:rPr>
              <a:t>	</a:t>
            </a:r>
            <a:r>
              <a:rPr lang="en-US" altLang="en-US" sz="4000" b="1" dirty="0">
                <a:solidFill>
                  <a:srgbClr val="404040"/>
                </a:solidFill>
              </a:rPr>
              <a:t>SELECT</a:t>
            </a:r>
            <a:r>
              <a:rPr lang="en-US" altLang="en-US" sz="4000" dirty="0">
                <a:solidFill>
                  <a:srgbClr val="404040"/>
                </a:solidFill>
              </a:rPr>
              <a:t>  </a:t>
            </a:r>
            <a:r>
              <a:rPr lang="en-US" altLang="en-US" sz="4000" dirty="0" err="1">
                <a:solidFill>
                  <a:srgbClr val="404040"/>
                </a:solidFill>
              </a:rPr>
              <a:t>Pnumber</a:t>
            </a:r>
            <a:r>
              <a:rPr lang="en-US" altLang="en-US" sz="4000" dirty="0">
                <a:solidFill>
                  <a:srgbClr val="404040"/>
                </a:solidFill>
              </a:rPr>
              <a:t>, </a:t>
            </a:r>
            <a:r>
              <a:rPr lang="en-US" altLang="en-US" sz="4000" dirty="0" err="1">
                <a:solidFill>
                  <a:srgbClr val="404040"/>
                </a:solidFill>
              </a:rPr>
              <a:t>Dnum</a:t>
            </a:r>
            <a:r>
              <a:rPr lang="en-US" altLang="en-US" sz="4000" dirty="0">
                <a:solidFill>
                  <a:srgbClr val="404040"/>
                </a:solidFill>
              </a:rPr>
              <a:t>, </a:t>
            </a:r>
            <a:r>
              <a:rPr lang="en-US" altLang="en-US" sz="4000" dirty="0" err="1">
                <a:solidFill>
                  <a:srgbClr val="404040"/>
                </a:solidFill>
              </a:rPr>
              <a:t>Lname</a:t>
            </a:r>
            <a:r>
              <a:rPr lang="en-US" altLang="en-US" sz="4000" dirty="0">
                <a:solidFill>
                  <a:srgbClr val="404040"/>
                </a:solidFill>
              </a:rPr>
              <a:t>, Address, </a:t>
            </a:r>
            <a:r>
              <a:rPr lang="en-US" altLang="en-US" sz="4000" dirty="0" err="1">
                <a:solidFill>
                  <a:srgbClr val="404040"/>
                </a:solidFill>
              </a:rPr>
              <a:t>Bdate</a:t>
            </a:r>
            <a:endParaRPr lang="en-US" altLang="en-US" sz="4000" dirty="0">
              <a:solidFill>
                <a:srgbClr val="404040"/>
              </a:solidFill>
            </a:endParaRPr>
          </a:p>
          <a:p>
            <a:pPr>
              <a:buFont typeface="Wingdings" panose="05000000000000000000" pitchFamily="2" charset="2"/>
              <a:buNone/>
            </a:pPr>
            <a:r>
              <a:rPr lang="en-US" altLang="en-US" sz="4000" dirty="0">
                <a:solidFill>
                  <a:srgbClr val="404040"/>
                </a:solidFill>
              </a:rPr>
              <a:t>		             </a:t>
            </a:r>
            <a:r>
              <a:rPr lang="en-US" altLang="en-US" sz="4000" b="1" dirty="0">
                <a:solidFill>
                  <a:srgbClr val="404040"/>
                </a:solidFill>
              </a:rPr>
              <a:t>FROM</a:t>
            </a:r>
            <a:r>
              <a:rPr lang="en-US" altLang="en-US" sz="4000" dirty="0">
                <a:solidFill>
                  <a:srgbClr val="404040"/>
                </a:solidFill>
              </a:rPr>
              <a:t>	   ((PROJECT </a:t>
            </a:r>
            <a:r>
              <a:rPr lang="en-US" altLang="en-US" sz="4000" b="1" dirty="0">
                <a:solidFill>
                  <a:srgbClr val="404040"/>
                </a:solidFill>
              </a:rPr>
              <a:t>JOIN</a:t>
            </a:r>
            <a:r>
              <a:rPr lang="en-US" altLang="en-US" sz="4000" dirty="0">
                <a:solidFill>
                  <a:srgbClr val="404040"/>
                </a:solidFill>
              </a:rPr>
              <a:t> DEPARTMENT </a:t>
            </a:r>
            <a:r>
              <a:rPr lang="en-US" altLang="en-US" sz="4000" b="1" dirty="0">
                <a:solidFill>
                  <a:srgbClr val="404040"/>
                </a:solidFill>
              </a:rPr>
              <a:t>ON</a:t>
            </a:r>
            <a:r>
              <a:rPr lang="en-US" altLang="en-US" sz="4000" dirty="0">
                <a:solidFill>
                  <a:srgbClr val="404040"/>
                </a:solidFill>
              </a:rPr>
              <a:t>     </a:t>
            </a:r>
            <a:r>
              <a:rPr lang="en-US" altLang="en-US" sz="4000" dirty="0" err="1">
                <a:solidFill>
                  <a:srgbClr val="404040"/>
                </a:solidFill>
              </a:rPr>
              <a:t>Dnum</a:t>
            </a:r>
            <a:r>
              <a:rPr lang="en-US" altLang="en-US" sz="4000" dirty="0">
                <a:solidFill>
                  <a:srgbClr val="404040"/>
                </a:solidFill>
              </a:rPr>
              <a:t>=</a:t>
            </a:r>
            <a:r>
              <a:rPr lang="en-US" altLang="en-US" sz="4000" dirty="0" err="1">
                <a:solidFill>
                  <a:srgbClr val="404040"/>
                </a:solidFill>
              </a:rPr>
              <a:t>Dnumber</a:t>
            </a:r>
            <a:r>
              <a:rPr lang="en-US" altLang="en-US" sz="4000" dirty="0">
                <a:solidFill>
                  <a:srgbClr val="404040"/>
                </a:solidFill>
              </a:rPr>
              <a:t>)</a:t>
            </a:r>
          </a:p>
          <a:p>
            <a:pPr>
              <a:buFont typeface="Wingdings" panose="05000000000000000000" pitchFamily="2" charset="2"/>
              <a:buNone/>
            </a:pPr>
            <a:r>
              <a:rPr lang="en-US" altLang="en-US" sz="4000" dirty="0">
                <a:solidFill>
                  <a:srgbClr val="404040"/>
                </a:solidFill>
              </a:rPr>
              <a:t>                                         </a:t>
            </a:r>
            <a:r>
              <a:rPr lang="en-US" altLang="en-US" sz="4000" b="1" dirty="0">
                <a:solidFill>
                  <a:srgbClr val="404040"/>
                </a:solidFill>
              </a:rPr>
              <a:t>JOIN</a:t>
            </a:r>
            <a:r>
              <a:rPr lang="en-US" altLang="en-US" sz="4000" dirty="0">
                <a:solidFill>
                  <a:srgbClr val="404040"/>
                </a:solidFill>
              </a:rPr>
              <a:t> EMPLOYEE </a:t>
            </a:r>
            <a:r>
              <a:rPr lang="en-US" altLang="en-US" sz="4000" b="1" dirty="0">
                <a:solidFill>
                  <a:srgbClr val="404040"/>
                </a:solidFill>
              </a:rPr>
              <a:t>ON</a:t>
            </a:r>
            <a:r>
              <a:rPr lang="en-US" altLang="en-US" sz="4000" dirty="0">
                <a:solidFill>
                  <a:srgbClr val="404040"/>
                </a:solidFill>
              </a:rPr>
              <a:t>   </a:t>
            </a:r>
            <a:r>
              <a:rPr lang="en-US" altLang="en-US" sz="4000" dirty="0" err="1">
                <a:solidFill>
                  <a:srgbClr val="404040"/>
                </a:solidFill>
              </a:rPr>
              <a:t>Mgr_ssn</a:t>
            </a:r>
            <a:r>
              <a:rPr lang="en-US" altLang="en-US" sz="4000" dirty="0">
                <a:solidFill>
                  <a:srgbClr val="404040"/>
                </a:solidFill>
              </a:rPr>
              <a:t>=</a:t>
            </a:r>
            <a:r>
              <a:rPr lang="en-US" altLang="en-US" sz="4000" dirty="0" err="1">
                <a:solidFill>
                  <a:srgbClr val="404040"/>
                </a:solidFill>
              </a:rPr>
              <a:t>Ssn</a:t>
            </a:r>
            <a:r>
              <a:rPr lang="en-US" altLang="en-US" sz="4000" dirty="0">
                <a:solidFill>
                  <a:srgbClr val="404040"/>
                </a:solidFill>
              </a:rPr>
              <a:t>)</a:t>
            </a:r>
          </a:p>
          <a:p>
            <a:pPr>
              <a:buFont typeface="Wingdings" panose="05000000000000000000" pitchFamily="2" charset="2"/>
              <a:buNone/>
            </a:pPr>
            <a:r>
              <a:rPr lang="en-US" altLang="en-US" sz="4000" dirty="0">
                <a:solidFill>
                  <a:srgbClr val="404040"/>
                </a:solidFill>
              </a:rPr>
              <a:t>		             </a:t>
            </a:r>
            <a:r>
              <a:rPr lang="en-US" altLang="en-US" sz="4000" b="1" dirty="0">
                <a:solidFill>
                  <a:srgbClr val="404040"/>
                </a:solidFill>
              </a:rPr>
              <a:t>WHERE</a:t>
            </a:r>
            <a:r>
              <a:rPr lang="en-US" altLang="en-US" sz="4000" dirty="0">
                <a:solidFill>
                  <a:srgbClr val="404040"/>
                </a:solidFill>
              </a:rPr>
              <a:t>    </a:t>
            </a:r>
            <a:r>
              <a:rPr lang="en-US" altLang="en-US" sz="4000" dirty="0" err="1">
                <a:solidFill>
                  <a:srgbClr val="404040"/>
                </a:solidFill>
              </a:rPr>
              <a:t>Plocation</a:t>
            </a:r>
            <a:r>
              <a:rPr lang="en-US" altLang="en-US" sz="4000" dirty="0">
                <a:solidFill>
                  <a:srgbClr val="404040"/>
                </a:solidFill>
              </a:rPr>
              <a:t>=‘Stafford’;</a:t>
            </a:r>
          </a:p>
          <a:p>
            <a:endParaRPr lang="en-US" altLang="en-US" dirty="0"/>
          </a:p>
        </p:txBody>
      </p:sp>
      <p:sp>
        <p:nvSpPr>
          <p:cNvPr id="52228" name="Slide Number Placeholder 3">
            <a:extLst>
              <a:ext uri="{FF2B5EF4-FFF2-40B4-BE49-F238E27FC236}">
                <a16:creationId xmlns:a16="http://schemas.microsoft.com/office/drawing/2014/main" id="{528DDFEA-1558-4461-841F-AACD271EF67A}"/>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CFBDD2FC-341C-48A9-BFCC-78424D3A5B0D}" type="slidenum">
              <a:rPr lang="en-US" altLang="en-US" sz="2800">
                <a:solidFill>
                  <a:srgbClr val="990033"/>
                </a:solidFill>
              </a:rPr>
              <a:pPr>
                <a:spcBef>
                  <a:spcPct val="0"/>
                </a:spcBef>
                <a:buClrTx/>
                <a:buSzTx/>
                <a:buFontTx/>
                <a:buNone/>
              </a:pPr>
              <a:t>33</a:t>
            </a:fld>
            <a:endParaRPr lang="en-CA" altLang="en-US" sz="2800">
              <a:solidFill>
                <a:srgbClr val="990033"/>
              </a:solidFill>
            </a:endParaRPr>
          </a:p>
        </p:txBody>
      </p:sp>
      <p:sp>
        <p:nvSpPr>
          <p:cNvPr id="5" name="TextBox 4">
            <a:extLst>
              <a:ext uri="{FF2B5EF4-FFF2-40B4-BE49-F238E27FC236}">
                <a16:creationId xmlns:a16="http://schemas.microsoft.com/office/drawing/2014/main" id="{438D3EB8-CCD2-4D12-B873-25D4CE4E3A25}"/>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33</a:t>
            </a:fld>
            <a:endParaRPr lang="en-US" sz="3200" dirty="0"/>
          </a:p>
        </p:txBody>
      </p:sp>
      <p:pic>
        <p:nvPicPr>
          <p:cNvPr id="6" name="image12.png" descr="image12.png">
            <a:extLst>
              <a:ext uri="{FF2B5EF4-FFF2-40B4-BE49-F238E27FC236}">
                <a16:creationId xmlns:a16="http://schemas.microsoft.com/office/drawing/2014/main" id="{87AD023F-5BC4-4921-BBF4-37712433B096}"/>
              </a:ext>
            </a:extLst>
          </p:cNvPr>
          <p:cNvPicPr>
            <a:picLocks noChangeAspect="1"/>
          </p:cNvPicPr>
          <p:nvPr/>
        </p:nvPicPr>
        <p:blipFill>
          <a:blip r:embed="rId2"/>
          <a:stretch>
            <a:fillRect/>
          </a:stretch>
        </p:blipFill>
        <p:spPr>
          <a:xfrm>
            <a:off x="762000" y="1782869"/>
            <a:ext cx="14187247" cy="4267201"/>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EFC47C48-171F-4097-AC3E-A9E43F506C60}"/>
              </a:ext>
            </a:extLst>
          </p:cNvPr>
          <p:cNvSpPr>
            <a:spLocks noGrp="1" noChangeArrowheads="1"/>
          </p:cNvSpPr>
          <p:nvPr>
            <p:ph type="title"/>
          </p:nvPr>
        </p:nvSpPr>
        <p:spPr/>
        <p:txBody>
          <a:bodyPr/>
          <a:lstStyle/>
          <a:p>
            <a:r>
              <a:rPr lang="en-US" altLang="en-US"/>
              <a:t>Aggregate Functions in SQL</a:t>
            </a:r>
          </a:p>
        </p:txBody>
      </p:sp>
      <p:sp>
        <p:nvSpPr>
          <p:cNvPr id="53251" name="Content Placeholder 2">
            <a:extLst>
              <a:ext uri="{FF2B5EF4-FFF2-40B4-BE49-F238E27FC236}">
                <a16:creationId xmlns:a16="http://schemas.microsoft.com/office/drawing/2014/main" id="{0817FF25-E352-4FD6-A78B-CCD6D2E6E328}"/>
              </a:ext>
            </a:extLst>
          </p:cNvPr>
          <p:cNvSpPr>
            <a:spLocks noGrp="1" noChangeArrowheads="1"/>
          </p:cNvSpPr>
          <p:nvPr>
            <p:ph idx="1"/>
          </p:nvPr>
        </p:nvSpPr>
        <p:spPr/>
        <p:txBody>
          <a:bodyPr/>
          <a:lstStyle/>
          <a:p>
            <a:r>
              <a:rPr lang="en-US" altLang="en-US"/>
              <a:t>Used to summarize information from multiple tuples into a single-tuple summary</a:t>
            </a:r>
          </a:p>
          <a:p>
            <a:r>
              <a:rPr lang="en-US" altLang="en-US"/>
              <a:t>Built-in aggregate functions </a:t>
            </a:r>
          </a:p>
          <a:p>
            <a:pPr lvl="1"/>
            <a:r>
              <a:rPr lang="en-US" altLang="en-US" b="1">
                <a:latin typeface="Courier New" panose="02070309020205020404" pitchFamily="49" charset="0"/>
                <a:cs typeface="Courier New" panose="02070309020205020404" pitchFamily="49" charset="0"/>
              </a:rPr>
              <a:t>COUNT</a:t>
            </a:r>
            <a:r>
              <a:rPr lang="en-US" altLang="en-US" i="1"/>
              <a:t>,</a:t>
            </a:r>
            <a:r>
              <a:rPr lang="en-US" altLang="en-US"/>
              <a:t> </a:t>
            </a:r>
            <a:r>
              <a:rPr lang="en-US" altLang="en-US" b="1">
                <a:latin typeface="Courier New" panose="02070309020205020404" pitchFamily="49" charset="0"/>
                <a:cs typeface="Courier New" panose="02070309020205020404" pitchFamily="49" charset="0"/>
              </a:rPr>
              <a:t>SUM</a:t>
            </a:r>
            <a:r>
              <a:rPr lang="en-US" altLang="en-US"/>
              <a:t>, </a:t>
            </a:r>
            <a:r>
              <a:rPr lang="en-US" altLang="en-US" b="1">
                <a:latin typeface="Courier New" panose="02070309020205020404" pitchFamily="49" charset="0"/>
                <a:cs typeface="Courier New" panose="02070309020205020404" pitchFamily="49" charset="0"/>
              </a:rPr>
              <a:t>MAX</a:t>
            </a:r>
            <a:r>
              <a:rPr lang="en-US" altLang="en-US"/>
              <a:t>, </a:t>
            </a:r>
            <a:r>
              <a:rPr lang="en-US" altLang="en-US" b="1">
                <a:latin typeface="Courier New" panose="02070309020205020404" pitchFamily="49" charset="0"/>
                <a:cs typeface="Courier New" panose="02070309020205020404" pitchFamily="49" charset="0"/>
              </a:rPr>
              <a:t>MIN</a:t>
            </a:r>
            <a:r>
              <a:rPr lang="en-US" altLang="en-US"/>
              <a:t>, and </a:t>
            </a:r>
            <a:r>
              <a:rPr lang="en-US" altLang="en-US" b="1">
                <a:latin typeface="Courier New" panose="02070309020205020404" pitchFamily="49" charset="0"/>
                <a:cs typeface="Courier New" panose="02070309020205020404" pitchFamily="49" charset="0"/>
              </a:rPr>
              <a:t>AVG</a:t>
            </a:r>
          </a:p>
          <a:p>
            <a:r>
              <a:rPr lang="en-US" altLang="en-US" b="1"/>
              <a:t>Grouping </a:t>
            </a:r>
          </a:p>
          <a:p>
            <a:pPr lvl="1"/>
            <a:r>
              <a:rPr lang="en-US" altLang="en-US"/>
              <a:t>Create subgroups of tuples before summarizing</a:t>
            </a:r>
          </a:p>
          <a:p>
            <a:r>
              <a:rPr lang="en-US" altLang="en-US"/>
              <a:t>To select entire groups, </a:t>
            </a:r>
            <a:r>
              <a:rPr lang="en-US" altLang="en-US">
                <a:latin typeface="Courier New" panose="02070309020205020404" pitchFamily="49" charset="0"/>
                <a:cs typeface="Courier New" panose="02070309020205020404" pitchFamily="49" charset="0"/>
              </a:rPr>
              <a:t>HAVING</a:t>
            </a:r>
            <a:r>
              <a:rPr lang="en-US" altLang="en-US"/>
              <a:t> clause is used</a:t>
            </a:r>
          </a:p>
          <a:p>
            <a:r>
              <a:rPr lang="en-US" altLang="en-US"/>
              <a:t>Aggregate functions can be used in the </a:t>
            </a:r>
            <a:r>
              <a:rPr lang="en-US" altLang="en-US">
                <a:latin typeface="Courier New" panose="02070309020205020404" pitchFamily="49" charset="0"/>
                <a:cs typeface="Courier New" panose="02070309020205020404" pitchFamily="49" charset="0"/>
              </a:rPr>
              <a:t>SELECT</a:t>
            </a:r>
            <a:r>
              <a:rPr lang="en-US" altLang="en-US"/>
              <a:t> clause or in a </a:t>
            </a:r>
            <a:r>
              <a:rPr lang="en-US" altLang="en-US">
                <a:latin typeface="Courier New" panose="02070309020205020404" pitchFamily="49" charset="0"/>
                <a:cs typeface="Courier New" panose="02070309020205020404" pitchFamily="49" charset="0"/>
              </a:rPr>
              <a:t>HAVING</a:t>
            </a:r>
            <a:r>
              <a:rPr lang="en-US" altLang="en-US"/>
              <a:t> clause</a:t>
            </a:r>
          </a:p>
        </p:txBody>
      </p:sp>
      <p:sp>
        <p:nvSpPr>
          <p:cNvPr id="53252" name="Slide Number Placeholder 3">
            <a:extLst>
              <a:ext uri="{FF2B5EF4-FFF2-40B4-BE49-F238E27FC236}">
                <a16:creationId xmlns:a16="http://schemas.microsoft.com/office/drawing/2014/main" id="{C031AE5B-7598-40D5-8B8E-5DB56163DAF3}"/>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0A841261-A057-4280-906C-312BCC259556}" type="slidenum">
              <a:rPr lang="en-US" altLang="en-US" sz="2800">
                <a:solidFill>
                  <a:srgbClr val="990033"/>
                </a:solidFill>
              </a:rPr>
              <a:pPr>
                <a:spcBef>
                  <a:spcPct val="0"/>
                </a:spcBef>
                <a:buClrTx/>
                <a:buSzTx/>
                <a:buFontTx/>
                <a:buNone/>
              </a:pPr>
              <a:t>34</a:t>
            </a:fld>
            <a:endParaRPr lang="en-CA" altLang="en-US" sz="2800">
              <a:solidFill>
                <a:srgbClr val="990033"/>
              </a:solidFill>
            </a:endParaRPr>
          </a:p>
        </p:txBody>
      </p:sp>
      <p:sp>
        <p:nvSpPr>
          <p:cNvPr id="5" name="TextBox 4">
            <a:extLst>
              <a:ext uri="{FF2B5EF4-FFF2-40B4-BE49-F238E27FC236}">
                <a16:creationId xmlns:a16="http://schemas.microsoft.com/office/drawing/2014/main" id="{B41573C8-4380-4DB8-832E-910A22704BE3}"/>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34</a:t>
            </a:fld>
            <a:endParaRPr lang="en-US" sz="3200"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5A50426D-0D1D-4437-AC30-9EE9D8D1C7AB}"/>
              </a:ext>
            </a:extLst>
          </p:cNvPr>
          <p:cNvSpPr>
            <a:spLocks noGrp="1" noChangeArrowheads="1"/>
          </p:cNvSpPr>
          <p:nvPr>
            <p:ph type="title"/>
          </p:nvPr>
        </p:nvSpPr>
        <p:spPr/>
        <p:txBody>
          <a:bodyPr/>
          <a:lstStyle/>
          <a:p>
            <a:r>
              <a:rPr lang="en-US" altLang="en-US"/>
              <a:t>Renaming Results of Aggregation</a:t>
            </a:r>
          </a:p>
        </p:txBody>
      </p:sp>
      <p:sp>
        <p:nvSpPr>
          <p:cNvPr id="54275" name="Content Placeholder 2">
            <a:extLst>
              <a:ext uri="{FF2B5EF4-FFF2-40B4-BE49-F238E27FC236}">
                <a16:creationId xmlns:a16="http://schemas.microsoft.com/office/drawing/2014/main" id="{A29135D4-812D-47B1-8177-D7B7DBB0C735}"/>
              </a:ext>
            </a:extLst>
          </p:cNvPr>
          <p:cNvSpPr>
            <a:spLocks noGrp="1" noChangeArrowheads="1"/>
          </p:cNvSpPr>
          <p:nvPr>
            <p:ph idx="1"/>
          </p:nvPr>
        </p:nvSpPr>
        <p:spPr>
          <a:xfrm>
            <a:off x="252154" y="1803796"/>
            <a:ext cx="24968273" cy="10108408"/>
          </a:xfrm>
        </p:spPr>
        <p:txBody>
          <a:bodyPr/>
          <a:lstStyle/>
          <a:p>
            <a:r>
              <a:rPr lang="en-US" altLang="en-US" sz="4800" dirty="0"/>
              <a:t>Following query returns a single row of computed values from EMPLOYEE table:</a:t>
            </a:r>
          </a:p>
          <a:p>
            <a:endParaRPr lang="en-US" altLang="en-US" sz="4800" dirty="0"/>
          </a:p>
          <a:p>
            <a:pPr>
              <a:buFont typeface="Wingdings" panose="05000000000000000000" pitchFamily="2" charset="2"/>
              <a:buNone/>
            </a:pPr>
            <a:r>
              <a:rPr lang="en-US" altLang="en-US" sz="4000" b="1" dirty="0">
                <a:solidFill>
                  <a:srgbClr val="595959"/>
                </a:solidFill>
              </a:rPr>
              <a:t>Q19:</a:t>
            </a:r>
            <a:r>
              <a:rPr lang="en-US" altLang="en-US" sz="4000" dirty="0">
                <a:solidFill>
                  <a:srgbClr val="595959"/>
                </a:solidFill>
              </a:rPr>
              <a:t>	       </a:t>
            </a:r>
            <a:r>
              <a:rPr lang="en-US" altLang="en-US" sz="4000" b="1" dirty="0">
                <a:solidFill>
                  <a:srgbClr val="595959"/>
                </a:solidFill>
              </a:rPr>
              <a:t>SELECT</a:t>
            </a:r>
            <a:r>
              <a:rPr lang="en-US" altLang="en-US" sz="4000" dirty="0">
                <a:solidFill>
                  <a:srgbClr val="595959"/>
                </a:solidFill>
              </a:rPr>
              <a:t>    </a:t>
            </a:r>
            <a:r>
              <a:rPr lang="en-US" altLang="en-US" sz="4000" b="1" dirty="0">
                <a:solidFill>
                  <a:srgbClr val="595959"/>
                </a:solidFill>
              </a:rPr>
              <a:t>SUM</a:t>
            </a:r>
            <a:r>
              <a:rPr lang="en-US" altLang="en-US" sz="4000" dirty="0">
                <a:solidFill>
                  <a:srgbClr val="595959"/>
                </a:solidFill>
              </a:rPr>
              <a:t> (Salary), </a:t>
            </a:r>
            <a:r>
              <a:rPr lang="en-US" altLang="en-US" sz="4000" b="1" dirty="0">
                <a:solidFill>
                  <a:srgbClr val="595959"/>
                </a:solidFill>
              </a:rPr>
              <a:t>MAX</a:t>
            </a:r>
            <a:r>
              <a:rPr lang="en-US" altLang="en-US" sz="4000" dirty="0">
                <a:solidFill>
                  <a:srgbClr val="595959"/>
                </a:solidFill>
              </a:rPr>
              <a:t> (Salary), </a:t>
            </a:r>
            <a:r>
              <a:rPr lang="en-US" altLang="en-US" sz="4000" b="1" dirty="0">
                <a:solidFill>
                  <a:srgbClr val="595959"/>
                </a:solidFill>
              </a:rPr>
              <a:t>MIN</a:t>
            </a:r>
            <a:r>
              <a:rPr lang="en-US" altLang="en-US" sz="4000" dirty="0">
                <a:solidFill>
                  <a:srgbClr val="595959"/>
                </a:solidFill>
              </a:rPr>
              <a:t> (Salary), </a:t>
            </a:r>
            <a:r>
              <a:rPr lang="en-US" altLang="en-US" sz="4000" b="1" dirty="0">
                <a:solidFill>
                  <a:srgbClr val="595959"/>
                </a:solidFill>
              </a:rPr>
              <a:t>AVG</a:t>
            </a:r>
            <a:r>
              <a:rPr lang="en-US" altLang="en-US" sz="4000" dirty="0">
                <a:solidFill>
                  <a:srgbClr val="595959"/>
                </a:solidFill>
              </a:rPr>
              <a:t> (Salary)</a:t>
            </a:r>
          </a:p>
          <a:p>
            <a:pPr>
              <a:buFont typeface="Wingdings" panose="05000000000000000000" pitchFamily="2" charset="2"/>
              <a:buNone/>
            </a:pPr>
            <a:r>
              <a:rPr lang="en-US" altLang="en-US" sz="4000" dirty="0">
                <a:solidFill>
                  <a:srgbClr val="595959"/>
                </a:solidFill>
              </a:rPr>
              <a:t>	       	  </a:t>
            </a:r>
            <a:r>
              <a:rPr lang="en-US" altLang="en-US" sz="4000" b="1" dirty="0">
                <a:solidFill>
                  <a:srgbClr val="595959"/>
                </a:solidFill>
              </a:rPr>
              <a:t>FROM</a:t>
            </a:r>
            <a:r>
              <a:rPr lang="en-US" altLang="en-US" sz="4000" dirty="0">
                <a:solidFill>
                  <a:srgbClr val="595959"/>
                </a:solidFill>
              </a:rPr>
              <a:t>	   EMPLOYEE;</a:t>
            </a:r>
          </a:p>
          <a:p>
            <a:r>
              <a:rPr lang="en-US" altLang="en-US" sz="4800" dirty="0"/>
              <a:t>The result can be presented with new names:</a:t>
            </a:r>
          </a:p>
          <a:p>
            <a:pPr>
              <a:buFont typeface="Wingdings" panose="05000000000000000000" pitchFamily="2" charset="2"/>
              <a:buNone/>
            </a:pPr>
            <a:endParaRPr lang="en-US" altLang="en-US" sz="4800" dirty="0"/>
          </a:p>
          <a:p>
            <a:pPr>
              <a:buFont typeface="Wingdings" panose="05000000000000000000" pitchFamily="2" charset="2"/>
              <a:buNone/>
            </a:pPr>
            <a:r>
              <a:rPr lang="en-US" altLang="en-US" sz="4000" b="1" dirty="0">
                <a:solidFill>
                  <a:srgbClr val="595959"/>
                </a:solidFill>
              </a:rPr>
              <a:t>Q19A:</a:t>
            </a:r>
            <a:r>
              <a:rPr lang="en-US" altLang="en-US" sz="4000" dirty="0">
                <a:solidFill>
                  <a:srgbClr val="595959"/>
                </a:solidFill>
              </a:rPr>
              <a:t>     </a:t>
            </a:r>
            <a:r>
              <a:rPr lang="en-US" altLang="en-US" sz="4000" b="1" dirty="0">
                <a:solidFill>
                  <a:srgbClr val="595959"/>
                </a:solidFill>
              </a:rPr>
              <a:t>SELECT </a:t>
            </a:r>
            <a:r>
              <a:rPr lang="en-US" altLang="en-US" sz="4000" dirty="0">
                <a:solidFill>
                  <a:srgbClr val="595959"/>
                </a:solidFill>
              </a:rPr>
              <a:t>	</a:t>
            </a:r>
            <a:r>
              <a:rPr lang="en-US" altLang="en-US" sz="4000" b="1" dirty="0">
                <a:solidFill>
                  <a:srgbClr val="595959"/>
                </a:solidFill>
              </a:rPr>
              <a:t>SUM</a:t>
            </a:r>
            <a:r>
              <a:rPr lang="en-US" altLang="en-US" sz="4000" dirty="0">
                <a:solidFill>
                  <a:srgbClr val="595959"/>
                </a:solidFill>
              </a:rPr>
              <a:t> (Salary) </a:t>
            </a:r>
            <a:r>
              <a:rPr lang="en-US" altLang="en-US" sz="4000" b="1" dirty="0">
                <a:solidFill>
                  <a:srgbClr val="595959"/>
                </a:solidFill>
              </a:rPr>
              <a:t>AS </a:t>
            </a:r>
            <a:r>
              <a:rPr lang="en-US" altLang="en-US" sz="4000" dirty="0" err="1">
                <a:solidFill>
                  <a:srgbClr val="595959"/>
                </a:solidFill>
              </a:rPr>
              <a:t>Total_Sal</a:t>
            </a:r>
            <a:r>
              <a:rPr lang="en-US" altLang="en-US" sz="4000" dirty="0">
                <a:solidFill>
                  <a:srgbClr val="595959"/>
                </a:solidFill>
              </a:rPr>
              <a:t>, </a:t>
            </a:r>
            <a:r>
              <a:rPr lang="en-US" altLang="en-US" sz="4000" b="1" dirty="0">
                <a:solidFill>
                  <a:srgbClr val="595959"/>
                </a:solidFill>
              </a:rPr>
              <a:t>MAX</a:t>
            </a:r>
            <a:r>
              <a:rPr lang="en-US" altLang="en-US" sz="4000" dirty="0">
                <a:solidFill>
                  <a:srgbClr val="595959"/>
                </a:solidFill>
              </a:rPr>
              <a:t> (Salary) </a:t>
            </a:r>
            <a:r>
              <a:rPr lang="en-US" altLang="en-US" sz="4000" b="1" dirty="0">
                <a:solidFill>
                  <a:srgbClr val="595959"/>
                </a:solidFill>
              </a:rPr>
              <a:t>AS 	</a:t>
            </a:r>
            <a:r>
              <a:rPr lang="en-US" altLang="en-US" sz="4000" dirty="0" err="1">
                <a:solidFill>
                  <a:srgbClr val="595959"/>
                </a:solidFill>
              </a:rPr>
              <a:t>Highest_Sal</a:t>
            </a:r>
            <a:r>
              <a:rPr lang="en-US" altLang="en-US" sz="4000" dirty="0">
                <a:solidFill>
                  <a:srgbClr val="595959"/>
                </a:solidFill>
              </a:rPr>
              <a:t>, </a:t>
            </a:r>
            <a:r>
              <a:rPr lang="en-US" altLang="en-US" sz="4000" b="1" dirty="0">
                <a:solidFill>
                  <a:srgbClr val="595959"/>
                </a:solidFill>
              </a:rPr>
              <a:t>MIN</a:t>
            </a:r>
            <a:r>
              <a:rPr lang="en-US" altLang="en-US" sz="4000" dirty="0">
                <a:solidFill>
                  <a:srgbClr val="595959"/>
                </a:solidFill>
              </a:rPr>
              <a:t> (Salary) </a:t>
            </a:r>
            <a:r>
              <a:rPr lang="en-US" altLang="en-US" sz="4000" b="1" dirty="0">
                <a:solidFill>
                  <a:srgbClr val="595959"/>
                </a:solidFill>
              </a:rPr>
              <a:t>AS   </a:t>
            </a:r>
            <a:r>
              <a:rPr lang="en-US" altLang="en-US" sz="4000" dirty="0" err="1">
                <a:solidFill>
                  <a:srgbClr val="595959"/>
                </a:solidFill>
              </a:rPr>
              <a:t>Lowest_Sal</a:t>
            </a:r>
            <a:r>
              <a:rPr lang="en-US" altLang="en-US" sz="4000" dirty="0">
                <a:solidFill>
                  <a:srgbClr val="595959"/>
                </a:solidFill>
              </a:rPr>
              <a:t>,   </a:t>
            </a:r>
          </a:p>
          <a:p>
            <a:pPr>
              <a:buFont typeface="Wingdings" panose="05000000000000000000" pitchFamily="2" charset="2"/>
              <a:buNone/>
            </a:pPr>
            <a:r>
              <a:rPr lang="en-US" altLang="en-US" sz="4000" b="1" dirty="0">
                <a:solidFill>
                  <a:srgbClr val="595959"/>
                </a:solidFill>
              </a:rPr>
              <a:t>                                    AVG</a:t>
            </a:r>
            <a:r>
              <a:rPr lang="en-US" altLang="en-US" sz="4000" dirty="0">
                <a:solidFill>
                  <a:srgbClr val="595959"/>
                </a:solidFill>
              </a:rPr>
              <a:t>  (Salary) </a:t>
            </a:r>
            <a:r>
              <a:rPr lang="en-US" altLang="en-US" sz="4000" b="1" dirty="0">
                <a:solidFill>
                  <a:srgbClr val="595959"/>
                </a:solidFill>
              </a:rPr>
              <a:t>AS </a:t>
            </a:r>
            <a:r>
              <a:rPr lang="en-US" altLang="en-US" sz="4000" dirty="0" err="1">
                <a:solidFill>
                  <a:srgbClr val="595959"/>
                </a:solidFill>
              </a:rPr>
              <a:t>Average_Sal</a:t>
            </a:r>
            <a:endParaRPr lang="en-US" altLang="en-US" sz="4000" dirty="0">
              <a:solidFill>
                <a:srgbClr val="595959"/>
              </a:solidFill>
            </a:endParaRPr>
          </a:p>
          <a:p>
            <a:pPr>
              <a:buFont typeface="Wingdings" panose="05000000000000000000" pitchFamily="2" charset="2"/>
              <a:buNone/>
            </a:pPr>
            <a:r>
              <a:rPr lang="en-US" altLang="en-US" sz="4000" dirty="0">
                <a:solidFill>
                  <a:srgbClr val="595959"/>
                </a:solidFill>
              </a:rPr>
              <a:t>	          </a:t>
            </a:r>
            <a:r>
              <a:rPr lang="en-US" altLang="en-US" sz="4000" b="1" dirty="0">
                <a:solidFill>
                  <a:srgbClr val="595959"/>
                </a:solidFill>
              </a:rPr>
              <a:t>FROM    </a:t>
            </a:r>
            <a:r>
              <a:rPr lang="en-US" altLang="en-US" sz="4000" dirty="0">
                <a:solidFill>
                  <a:srgbClr val="595959"/>
                </a:solidFill>
              </a:rPr>
              <a:t>	EMPLOYEE;</a:t>
            </a:r>
          </a:p>
          <a:p>
            <a:endParaRPr lang="en-US" altLang="en-US" sz="4000" dirty="0">
              <a:solidFill>
                <a:srgbClr val="595959"/>
              </a:solidFill>
            </a:endParaRPr>
          </a:p>
          <a:p>
            <a:endParaRPr lang="en-US" altLang="en-US" dirty="0"/>
          </a:p>
        </p:txBody>
      </p:sp>
      <p:sp>
        <p:nvSpPr>
          <p:cNvPr id="54276" name="Slide Number Placeholder 3">
            <a:extLst>
              <a:ext uri="{FF2B5EF4-FFF2-40B4-BE49-F238E27FC236}">
                <a16:creationId xmlns:a16="http://schemas.microsoft.com/office/drawing/2014/main" id="{3DF53B25-E41B-483E-87AB-BCA66C76C1C1}"/>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31328D88-EE5E-4ED2-AE1D-3A4FF833B902}" type="slidenum">
              <a:rPr lang="en-US" altLang="en-US" sz="2800">
                <a:solidFill>
                  <a:srgbClr val="990033"/>
                </a:solidFill>
              </a:rPr>
              <a:pPr>
                <a:spcBef>
                  <a:spcPct val="0"/>
                </a:spcBef>
                <a:buClrTx/>
                <a:buSzTx/>
                <a:buFontTx/>
                <a:buNone/>
              </a:pPr>
              <a:t>35</a:t>
            </a:fld>
            <a:endParaRPr lang="en-CA" altLang="en-US" sz="2800">
              <a:solidFill>
                <a:srgbClr val="990033"/>
              </a:solidFill>
            </a:endParaRPr>
          </a:p>
        </p:txBody>
      </p:sp>
      <p:sp>
        <p:nvSpPr>
          <p:cNvPr id="5" name="TextBox 4">
            <a:extLst>
              <a:ext uri="{FF2B5EF4-FFF2-40B4-BE49-F238E27FC236}">
                <a16:creationId xmlns:a16="http://schemas.microsoft.com/office/drawing/2014/main" id="{3F9F2DC7-9DBE-4B6B-84DC-7DA510CA55E7}"/>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35</a:t>
            </a:fld>
            <a:endParaRPr lang="en-US" sz="3200" dirty="0"/>
          </a:p>
        </p:txBody>
      </p:sp>
      <p:pic>
        <p:nvPicPr>
          <p:cNvPr id="6" name="Picture 5">
            <a:extLst>
              <a:ext uri="{FF2B5EF4-FFF2-40B4-BE49-F238E27FC236}">
                <a16:creationId xmlns:a16="http://schemas.microsoft.com/office/drawing/2014/main" id="{DB96B633-4E9F-4A89-B5F3-FF4BC49C9C55}"/>
              </a:ext>
            </a:extLst>
          </p:cNvPr>
          <p:cNvPicPr>
            <a:picLocks noChangeAspect="1"/>
          </p:cNvPicPr>
          <p:nvPr/>
        </p:nvPicPr>
        <p:blipFill>
          <a:blip r:embed="rId2"/>
          <a:stretch>
            <a:fillRect/>
          </a:stretch>
        </p:blipFill>
        <p:spPr>
          <a:xfrm>
            <a:off x="9144000" y="8952614"/>
            <a:ext cx="14692424" cy="4380613"/>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9742BEB7-727F-43D4-A80A-E1CACE28516C}"/>
              </a:ext>
            </a:extLst>
          </p:cNvPr>
          <p:cNvSpPr>
            <a:spLocks noGrp="1" noChangeArrowheads="1"/>
          </p:cNvSpPr>
          <p:nvPr>
            <p:ph type="title"/>
          </p:nvPr>
        </p:nvSpPr>
        <p:spPr/>
        <p:txBody>
          <a:bodyPr/>
          <a:lstStyle/>
          <a:p>
            <a:r>
              <a:rPr lang="en-US" altLang="en-US"/>
              <a:t>Aggregate Functions in SQL (cont’d.)</a:t>
            </a:r>
          </a:p>
        </p:txBody>
      </p:sp>
      <p:sp>
        <p:nvSpPr>
          <p:cNvPr id="55299" name="Content Placeholder 2">
            <a:extLst>
              <a:ext uri="{FF2B5EF4-FFF2-40B4-BE49-F238E27FC236}">
                <a16:creationId xmlns:a16="http://schemas.microsoft.com/office/drawing/2014/main" id="{D8962F8F-7499-46DC-BFDE-E36A5B711A47}"/>
              </a:ext>
            </a:extLst>
          </p:cNvPr>
          <p:cNvSpPr>
            <a:spLocks noGrp="1" noChangeArrowheads="1"/>
          </p:cNvSpPr>
          <p:nvPr>
            <p:ph idx="1"/>
          </p:nvPr>
        </p:nvSpPr>
        <p:spPr/>
        <p:txBody>
          <a:bodyPr/>
          <a:lstStyle/>
          <a:p>
            <a:r>
              <a:rPr lang="en-US" altLang="en-US"/>
              <a:t>NULL values are discarded when aggregate functions are applied to a particular column</a:t>
            </a:r>
          </a:p>
          <a:p>
            <a:endParaRPr lang="en-US" altLang="en-US"/>
          </a:p>
        </p:txBody>
      </p:sp>
      <p:pic>
        <p:nvPicPr>
          <p:cNvPr id="55300" name="Picture 2">
            <a:extLst>
              <a:ext uri="{FF2B5EF4-FFF2-40B4-BE49-F238E27FC236}">
                <a16:creationId xmlns:a16="http://schemas.microsoft.com/office/drawing/2014/main" id="{C4FEE0CA-A42C-4F23-B60A-C266CBDEA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21" y="4529472"/>
            <a:ext cx="12649200" cy="704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Slide Number Placeholder 3">
            <a:extLst>
              <a:ext uri="{FF2B5EF4-FFF2-40B4-BE49-F238E27FC236}">
                <a16:creationId xmlns:a16="http://schemas.microsoft.com/office/drawing/2014/main" id="{7726F8B6-7B11-453F-81D4-E98B05D06EBE}"/>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D3B82E5A-15CE-4A12-873B-4191853C2D26}" type="slidenum">
              <a:rPr lang="en-US" altLang="en-US" sz="2800">
                <a:solidFill>
                  <a:srgbClr val="990033"/>
                </a:solidFill>
              </a:rPr>
              <a:pPr>
                <a:spcBef>
                  <a:spcPct val="0"/>
                </a:spcBef>
                <a:buClrTx/>
                <a:buSzTx/>
                <a:buFontTx/>
                <a:buNone/>
              </a:pPr>
              <a:t>36</a:t>
            </a:fld>
            <a:endParaRPr lang="en-CA" altLang="en-US" sz="2800">
              <a:solidFill>
                <a:srgbClr val="990033"/>
              </a:solidFill>
            </a:endParaRPr>
          </a:p>
        </p:txBody>
      </p:sp>
      <p:sp>
        <p:nvSpPr>
          <p:cNvPr id="6" name="TextBox 5">
            <a:extLst>
              <a:ext uri="{FF2B5EF4-FFF2-40B4-BE49-F238E27FC236}">
                <a16:creationId xmlns:a16="http://schemas.microsoft.com/office/drawing/2014/main" id="{F7F10A4A-9A0C-4172-A761-69CFF5E7E4EF}"/>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36</a:t>
            </a:fld>
            <a:endParaRPr lang="en-US" sz="3200" dirty="0"/>
          </a:p>
        </p:txBody>
      </p:sp>
      <p:pic>
        <p:nvPicPr>
          <p:cNvPr id="3" name="Picture 2">
            <a:extLst>
              <a:ext uri="{FF2B5EF4-FFF2-40B4-BE49-F238E27FC236}">
                <a16:creationId xmlns:a16="http://schemas.microsoft.com/office/drawing/2014/main" id="{598FF883-90DF-4F33-8755-6A344509967A}"/>
              </a:ext>
            </a:extLst>
          </p:cNvPr>
          <p:cNvPicPr>
            <a:picLocks noChangeAspect="1"/>
          </p:cNvPicPr>
          <p:nvPr/>
        </p:nvPicPr>
        <p:blipFill>
          <a:blip r:embed="rId3"/>
          <a:stretch>
            <a:fillRect/>
          </a:stretch>
        </p:blipFill>
        <p:spPr>
          <a:xfrm>
            <a:off x="13592175" y="4914900"/>
            <a:ext cx="10280804" cy="6656722"/>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B10491F0-8761-4893-9D4B-3CE4035355C6}"/>
              </a:ext>
            </a:extLst>
          </p:cNvPr>
          <p:cNvSpPr>
            <a:spLocks noGrp="1" noChangeArrowheads="1"/>
          </p:cNvSpPr>
          <p:nvPr>
            <p:ph type="title"/>
          </p:nvPr>
        </p:nvSpPr>
        <p:spPr/>
        <p:txBody>
          <a:bodyPr/>
          <a:lstStyle/>
          <a:p>
            <a:r>
              <a:rPr lang="en-US" altLang="en-US"/>
              <a:t>Grouping: The GROUP BY Clause</a:t>
            </a:r>
          </a:p>
        </p:txBody>
      </p:sp>
      <p:sp>
        <p:nvSpPr>
          <p:cNvPr id="56323" name="Content Placeholder 2">
            <a:extLst>
              <a:ext uri="{FF2B5EF4-FFF2-40B4-BE49-F238E27FC236}">
                <a16:creationId xmlns:a16="http://schemas.microsoft.com/office/drawing/2014/main" id="{5E19E945-BA1B-4359-AD58-C7394BF13074}"/>
              </a:ext>
            </a:extLst>
          </p:cNvPr>
          <p:cNvSpPr>
            <a:spLocks noGrp="1" noChangeArrowheads="1"/>
          </p:cNvSpPr>
          <p:nvPr>
            <p:ph idx="1"/>
          </p:nvPr>
        </p:nvSpPr>
        <p:spPr/>
        <p:txBody>
          <a:bodyPr/>
          <a:lstStyle/>
          <a:p>
            <a:r>
              <a:rPr lang="en-US" altLang="en-US" b="1"/>
              <a:t>Partition</a:t>
            </a:r>
            <a:r>
              <a:rPr lang="en-US" altLang="en-US"/>
              <a:t> relation into subsets of tuples</a:t>
            </a:r>
          </a:p>
          <a:p>
            <a:pPr lvl="1"/>
            <a:r>
              <a:rPr lang="en-US" altLang="en-US"/>
              <a:t>Based on </a:t>
            </a:r>
            <a:r>
              <a:rPr lang="en-US" altLang="en-US" b="1"/>
              <a:t>grouping attribute(s)</a:t>
            </a:r>
          </a:p>
          <a:p>
            <a:pPr lvl="1"/>
            <a:r>
              <a:rPr lang="en-US" altLang="en-US"/>
              <a:t>Apply function to each such group independently</a:t>
            </a:r>
          </a:p>
          <a:p>
            <a:r>
              <a:rPr lang="en-US" altLang="en-US" b="1">
                <a:latin typeface="Courier New" panose="02070309020205020404" pitchFamily="49" charset="0"/>
                <a:cs typeface="Courier New" panose="02070309020205020404" pitchFamily="49" charset="0"/>
              </a:rPr>
              <a:t>GROUP BY </a:t>
            </a:r>
            <a:r>
              <a:rPr lang="en-US" altLang="en-US"/>
              <a:t>clause </a:t>
            </a:r>
          </a:p>
          <a:p>
            <a:pPr lvl="1"/>
            <a:r>
              <a:rPr lang="en-US" altLang="en-US"/>
              <a:t>Specifies grouping attributes</a:t>
            </a:r>
          </a:p>
          <a:p>
            <a:r>
              <a:rPr lang="en-US" altLang="en-US"/>
              <a:t>COUNT (*) counts the number of rows in the group</a:t>
            </a:r>
          </a:p>
        </p:txBody>
      </p:sp>
      <p:sp>
        <p:nvSpPr>
          <p:cNvPr id="56324" name="Slide Number Placeholder 3">
            <a:extLst>
              <a:ext uri="{FF2B5EF4-FFF2-40B4-BE49-F238E27FC236}">
                <a16:creationId xmlns:a16="http://schemas.microsoft.com/office/drawing/2014/main" id="{9983BE40-A854-49C6-833C-D6690C89B469}"/>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D9E1D225-C19E-48D7-8633-F439AF7DC932}" type="slidenum">
              <a:rPr lang="en-US" altLang="en-US" sz="2800">
                <a:solidFill>
                  <a:srgbClr val="990033"/>
                </a:solidFill>
              </a:rPr>
              <a:pPr>
                <a:spcBef>
                  <a:spcPct val="0"/>
                </a:spcBef>
                <a:buClrTx/>
                <a:buSzTx/>
                <a:buFontTx/>
                <a:buNone/>
              </a:pPr>
              <a:t>37</a:t>
            </a:fld>
            <a:endParaRPr lang="en-CA" altLang="en-US" sz="2800">
              <a:solidFill>
                <a:srgbClr val="990033"/>
              </a:solidFill>
            </a:endParaRPr>
          </a:p>
        </p:txBody>
      </p:sp>
      <p:sp>
        <p:nvSpPr>
          <p:cNvPr id="5" name="TextBox 4">
            <a:extLst>
              <a:ext uri="{FF2B5EF4-FFF2-40B4-BE49-F238E27FC236}">
                <a16:creationId xmlns:a16="http://schemas.microsoft.com/office/drawing/2014/main" id="{25FBF637-445C-4FBF-A14F-36F1D2A48F70}"/>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37</a:t>
            </a:fld>
            <a:endParaRPr lang="en-US" sz="3200"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3231B463-DB84-4DF4-9282-A5986BDCC47B}"/>
              </a:ext>
            </a:extLst>
          </p:cNvPr>
          <p:cNvSpPr>
            <a:spLocks noGrp="1" noChangeArrowheads="1"/>
          </p:cNvSpPr>
          <p:nvPr>
            <p:ph type="title"/>
          </p:nvPr>
        </p:nvSpPr>
        <p:spPr>
          <a:xfrm>
            <a:off x="3327401" y="-441326"/>
            <a:ext cx="15592426" cy="1984376"/>
          </a:xfrm>
        </p:spPr>
        <p:txBody>
          <a:bodyPr/>
          <a:lstStyle/>
          <a:p>
            <a:pPr algn="l"/>
            <a:r>
              <a:rPr lang="en-US" altLang="en-US" dirty="0"/>
              <a:t>Examples of GROUP BY</a:t>
            </a:r>
          </a:p>
        </p:txBody>
      </p:sp>
      <p:sp>
        <p:nvSpPr>
          <p:cNvPr id="43011" name="Content Placeholder 2">
            <a:extLst>
              <a:ext uri="{FF2B5EF4-FFF2-40B4-BE49-F238E27FC236}">
                <a16:creationId xmlns:a16="http://schemas.microsoft.com/office/drawing/2014/main" id="{799B1A65-8597-4C99-A363-4E109F89D623}"/>
              </a:ext>
            </a:extLst>
          </p:cNvPr>
          <p:cNvSpPr>
            <a:spLocks noGrp="1" noChangeArrowheads="1"/>
          </p:cNvSpPr>
          <p:nvPr>
            <p:ph idx="1"/>
          </p:nvPr>
        </p:nvSpPr>
        <p:spPr>
          <a:xfrm>
            <a:off x="560227" y="2047505"/>
            <a:ext cx="17519650" cy="9144000"/>
          </a:xfrm>
        </p:spPr>
        <p:txBody>
          <a:bodyPr/>
          <a:lstStyle/>
          <a:p>
            <a:pPr>
              <a:defRPr/>
            </a:pPr>
            <a:r>
              <a:rPr lang="en-US" altLang="en-US" sz="4400" dirty="0">
                <a:ea typeface="MS PGothic" panose="020B0600070205080204" pitchFamily="34" charset="-128"/>
              </a:rPr>
              <a:t>The grouping attribute must appear in the SELECT clause:</a:t>
            </a:r>
          </a:p>
          <a:p>
            <a:pPr>
              <a:buFont typeface="Wingdings" panose="05000000000000000000" pitchFamily="2" charset="2"/>
              <a:buNone/>
              <a:defRPr/>
            </a:pPr>
            <a:r>
              <a:rPr lang="en-US" altLang="en-US" sz="4000" b="1" dirty="0">
                <a:solidFill>
                  <a:srgbClr val="595959"/>
                </a:solidFill>
                <a:ea typeface="MS PGothic" panose="020B0600070205080204" pitchFamily="34" charset="-128"/>
              </a:rPr>
              <a:t>     Q24:</a:t>
            </a:r>
            <a:r>
              <a:rPr lang="en-US" altLang="en-US" sz="4000" dirty="0">
                <a:solidFill>
                  <a:srgbClr val="595959"/>
                </a:solidFill>
                <a:ea typeface="MS PGothic" panose="020B0600070205080204" pitchFamily="34" charset="-128"/>
              </a:rPr>
              <a:t>	</a:t>
            </a:r>
            <a:r>
              <a:rPr lang="en-US" altLang="en-US" sz="4000" b="1" dirty="0">
                <a:solidFill>
                  <a:srgbClr val="595959"/>
                </a:solidFill>
                <a:ea typeface="MS PGothic" panose="020B0600070205080204" pitchFamily="34" charset="-128"/>
              </a:rPr>
              <a:t>SELECT</a:t>
            </a:r>
            <a:r>
              <a:rPr lang="en-US" altLang="en-US" sz="4000" dirty="0">
                <a:solidFill>
                  <a:srgbClr val="595959"/>
                </a:solidFill>
                <a:ea typeface="MS PGothic" panose="020B0600070205080204" pitchFamily="34" charset="-128"/>
              </a:rPr>
              <a:t>	</a:t>
            </a:r>
            <a:r>
              <a:rPr lang="en-US" altLang="en-US" sz="4000" dirty="0" err="1">
                <a:solidFill>
                  <a:srgbClr val="595959"/>
                </a:solidFill>
                <a:ea typeface="MS PGothic" panose="020B0600070205080204" pitchFamily="34" charset="-128"/>
              </a:rPr>
              <a:t>Dno</a:t>
            </a:r>
            <a:r>
              <a:rPr lang="en-US" altLang="en-US" sz="4000" dirty="0">
                <a:solidFill>
                  <a:srgbClr val="595959"/>
                </a:solidFill>
                <a:ea typeface="MS PGothic" panose="020B0600070205080204" pitchFamily="34" charset="-128"/>
              </a:rPr>
              <a:t>, </a:t>
            </a:r>
            <a:r>
              <a:rPr lang="en-US" altLang="en-US" sz="4000" b="1" dirty="0">
                <a:solidFill>
                  <a:srgbClr val="595959"/>
                </a:solidFill>
                <a:ea typeface="MS PGothic" panose="020B0600070205080204" pitchFamily="34" charset="-128"/>
              </a:rPr>
              <a:t>COUNT</a:t>
            </a:r>
            <a:r>
              <a:rPr lang="en-US" altLang="en-US" sz="4000" dirty="0">
                <a:solidFill>
                  <a:srgbClr val="595959"/>
                </a:solidFill>
                <a:ea typeface="MS PGothic" panose="020B0600070205080204" pitchFamily="34" charset="-128"/>
              </a:rPr>
              <a:t> (*), </a:t>
            </a:r>
            <a:r>
              <a:rPr lang="en-US" altLang="en-US" sz="4000" b="1" dirty="0">
                <a:solidFill>
                  <a:srgbClr val="595959"/>
                </a:solidFill>
                <a:ea typeface="MS PGothic" panose="020B0600070205080204" pitchFamily="34" charset="-128"/>
              </a:rPr>
              <a:t>AVG</a:t>
            </a:r>
            <a:r>
              <a:rPr lang="en-US" altLang="en-US" sz="4000" dirty="0">
                <a:solidFill>
                  <a:srgbClr val="595959"/>
                </a:solidFill>
                <a:ea typeface="MS PGothic" panose="020B0600070205080204" pitchFamily="34" charset="-128"/>
              </a:rPr>
              <a:t> (Salary)</a:t>
            </a:r>
          </a:p>
          <a:p>
            <a:pPr>
              <a:buFont typeface="Wingdings" panose="05000000000000000000" pitchFamily="2" charset="2"/>
              <a:buNone/>
              <a:defRPr/>
            </a:pPr>
            <a:r>
              <a:rPr lang="en-US" altLang="en-US" sz="4000" dirty="0">
                <a:solidFill>
                  <a:srgbClr val="595959"/>
                </a:solidFill>
                <a:ea typeface="MS PGothic" panose="020B0600070205080204" pitchFamily="34" charset="-128"/>
              </a:rPr>
              <a:t>			</a:t>
            </a:r>
            <a:r>
              <a:rPr lang="en-US" altLang="en-US" sz="4000" b="1" dirty="0">
                <a:solidFill>
                  <a:srgbClr val="595959"/>
                </a:solidFill>
                <a:ea typeface="MS PGothic" panose="020B0600070205080204" pitchFamily="34" charset="-128"/>
              </a:rPr>
              <a:t>FROM</a:t>
            </a:r>
            <a:r>
              <a:rPr lang="en-US" altLang="en-US" sz="4000" dirty="0">
                <a:solidFill>
                  <a:srgbClr val="595959"/>
                </a:solidFill>
                <a:ea typeface="MS PGothic" panose="020B0600070205080204" pitchFamily="34" charset="-128"/>
              </a:rPr>
              <a:t>		EMPLOYEE</a:t>
            </a:r>
          </a:p>
          <a:p>
            <a:pPr>
              <a:buFont typeface="Wingdings" panose="05000000000000000000" pitchFamily="2" charset="2"/>
              <a:buNone/>
              <a:defRPr/>
            </a:pPr>
            <a:r>
              <a:rPr lang="en-US" altLang="en-US" sz="4000" dirty="0">
                <a:solidFill>
                  <a:srgbClr val="595959"/>
                </a:solidFill>
                <a:ea typeface="MS PGothic" panose="020B0600070205080204" pitchFamily="34" charset="-128"/>
              </a:rPr>
              <a:t>			</a:t>
            </a:r>
            <a:r>
              <a:rPr lang="en-US" altLang="en-US" sz="4000" b="1" dirty="0">
                <a:solidFill>
                  <a:srgbClr val="595959"/>
                </a:solidFill>
                <a:ea typeface="MS PGothic" panose="020B0600070205080204" pitchFamily="34" charset="-128"/>
              </a:rPr>
              <a:t>GROUP BY</a:t>
            </a:r>
            <a:r>
              <a:rPr lang="en-US" altLang="en-US" sz="4000" dirty="0">
                <a:solidFill>
                  <a:srgbClr val="595959"/>
                </a:solidFill>
                <a:ea typeface="MS PGothic" panose="020B0600070205080204" pitchFamily="34" charset="-128"/>
              </a:rPr>
              <a:t>	</a:t>
            </a:r>
            <a:r>
              <a:rPr lang="en-US" altLang="en-US" sz="4000" dirty="0" err="1">
                <a:solidFill>
                  <a:srgbClr val="595959"/>
                </a:solidFill>
                <a:ea typeface="MS PGothic" panose="020B0600070205080204" pitchFamily="34" charset="-128"/>
              </a:rPr>
              <a:t>Dno</a:t>
            </a:r>
            <a:r>
              <a:rPr lang="en-US" altLang="en-US" sz="4000" dirty="0">
                <a:solidFill>
                  <a:srgbClr val="595959"/>
                </a:solidFill>
                <a:ea typeface="MS PGothic" panose="020B0600070205080204" pitchFamily="34" charset="-128"/>
              </a:rPr>
              <a:t>;</a:t>
            </a:r>
          </a:p>
          <a:p>
            <a:pPr marL="0" indent="0">
              <a:buNone/>
              <a:defRPr/>
            </a:pPr>
            <a:endParaRPr lang="en-US" altLang="en-US" sz="4800" dirty="0">
              <a:ea typeface="MS PGothic" panose="020B0600070205080204" pitchFamily="34" charset="-128"/>
            </a:endParaRPr>
          </a:p>
          <a:p>
            <a:pPr>
              <a:defRPr/>
            </a:pPr>
            <a:r>
              <a:rPr lang="en-US" altLang="en-US" sz="4400" dirty="0">
                <a:ea typeface="MS PGothic" panose="020B0600070205080204" pitchFamily="34" charset="-128"/>
              </a:rPr>
              <a:t>GROUP BY may be applied to the result of a JOIN:</a:t>
            </a:r>
          </a:p>
          <a:p>
            <a:pPr marL="0" indent="0">
              <a:buNone/>
              <a:defRPr/>
            </a:pPr>
            <a:r>
              <a:rPr lang="en-US" altLang="en-US" sz="4000" dirty="0">
                <a:ea typeface="MS PGothic" panose="020B0600070205080204" pitchFamily="34" charset="-128"/>
              </a:rPr>
              <a:t>Retrieve each project number, its name, and how many employees </a:t>
            </a:r>
          </a:p>
          <a:p>
            <a:pPr marL="0" indent="0">
              <a:buNone/>
              <a:defRPr/>
            </a:pPr>
            <a:r>
              <a:rPr lang="en-US" altLang="en-US" sz="4000" dirty="0">
                <a:ea typeface="MS PGothic" panose="020B0600070205080204" pitchFamily="34" charset="-128"/>
              </a:rPr>
              <a:t>works on it.</a:t>
            </a:r>
          </a:p>
          <a:p>
            <a:pPr>
              <a:buFont typeface="Wingdings" panose="05000000000000000000" pitchFamily="2" charset="2"/>
              <a:buNone/>
              <a:defRPr/>
            </a:pPr>
            <a:r>
              <a:rPr lang="en-US" altLang="en-US" sz="3600" b="1" dirty="0">
                <a:solidFill>
                  <a:srgbClr val="595959"/>
                </a:solidFill>
                <a:ea typeface="MS PGothic" panose="020B0600070205080204" pitchFamily="34" charset="-128"/>
              </a:rPr>
              <a:t>       Q25:SELECT</a:t>
            </a:r>
            <a:r>
              <a:rPr lang="en-US" altLang="en-US" sz="3600" dirty="0">
                <a:solidFill>
                  <a:srgbClr val="595959"/>
                </a:solidFill>
                <a:ea typeface="MS PGothic" panose="020B0600070205080204" pitchFamily="34" charset="-128"/>
              </a:rPr>
              <a:t>		</a:t>
            </a:r>
            <a:r>
              <a:rPr lang="en-US" altLang="en-US" sz="3600" dirty="0" err="1">
                <a:solidFill>
                  <a:srgbClr val="595959"/>
                </a:solidFill>
                <a:ea typeface="MS PGothic" panose="020B0600070205080204" pitchFamily="34" charset="-128"/>
              </a:rPr>
              <a:t>Pnumber</a:t>
            </a:r>
            <a:r>
              <a:rPr lang="en-US" altLang="en-US" sz="3600" dirty="0">
                <a:solidFill>
                  <a:srgbClr val="595959"/>
                </a:solidFill>
                <a:ea typeface="MS PGothic" panose="020B0600070205080204" pitchFamily="34" charset="-128"/>
              </a:rPr>
              <a:t>, </a:t>
            </a:r>
            <a:r>
              <a:rPr lang="en-US" altLang="en-US" sz="3600" dirty="0" err="1">
                <a:solidFill>
                  <a:srgbClr val="595959"/>
                </a:solidFill>
                <a:ea typeface="MS PGothic" panose="020B0600070205080204" pitchFamily="34" charset="-128"/>
              </a:rPr>
              <a:t>Pname</a:t>
            </a:r>
            <a:r>
              <a:rPr lang="en-US" altLang="en-US" sz="3600" dirty="0">
                <a:solidFill>
                  <a:srgbClr val="595959"/>
                </a:solidFill>
                <a:ea typeface="MS PGothic" panose="020B0600070205080204" pitchFamily="34" charset="-128"/>
              </a:rPr>
              <a:t>, </a:t>
            </a:r>
            <a:r>
              <a:rPr lang="en-US" altLang="en-US" sz="3600" b="1" dirty="0">
                <a:solidFill>
                  <a:srgbClr val="595959"/>
                </a:solidFill>
                <a:ea typeface="MS PGothic" panose="020B0600070205080204" pitchFamily="34" charset="-128"/>
              </a:rPr>
              <a:t>COUNT</a:t>
            </a:r>
            <a:r>
              <a:rPr lang="en-US" altLang="en-US" sz="3600" dirty="0">
                <a:solidFill>
                  <a:srgbClr val="595959"/>
                </a:solidFill>
                <a:ea typeface="MS PGothic" panose="020B0600070205080204" pitchFamily="34" charset="-128"/>
              </a:rPr>
              <a:t> (*)</a:t>
            </a:r>
          </a:p>
          <a:p>
            <a:pPr>
              <a:buFont typeface="Wingdings" panose="05000000000000000000" pitchFamily="2" charset="2"/>
              <a:buNone/>
              <a:defRPr/>
            </a:pPr>
            <a:r>
              <a:rPr lang="en-US" altLang="en-US" sz="3600" dirty="0">
                <a:solidFill>
                  <a:srgbClr val="595959"/>
                </a:solidFill>
                <a:ea typeface="MS PGothic" panose="020B0600070205080204" pitchFamily="34" charset="-128"/>
              </a:rPr>
              <a:t>			</a:t>
            </a:r>
            <a:r>
              <a:rPr lang="en-US" altLang="en-US" sz="3600" b="1" dirty="0">
                <a:solidFill>
                  <a:srgbClr val="595959"/>
                </a:solidFill>
                <a:ea typeface="MS PGothic" panose="020B0600070205080204" pitchFamily="34" charset="-128"/>
              </a:rPr>
              <a:t>FROM</a:t>
            </a:r>
            <a:r>
              <a:rPr lang="en-US" altLang="en-US" sz="3600" dirty="0">
                <a:solidFill>
                  <a:srgbClr val="595959"/>
                </a:solidFill>
                <a:ea typeface="MS PGothic" panose="020B0600070205080204" pitchFamily="34" charset="-128"/>
              </a:rPr>
              <a:t>		    PROJECT, WORKS_ON</a:t>
            </a:r>
          </a:p>
          <a:p>
            <a:pPr>
              <a:buFont typeface="Wingdings" panose="05000000000000000000" pitchFamily="2" charset="2"/>
              <a:buNone/>
              <a:defRPr/>
            </a:pPr>
            <a:r>
              <a:rPr lang="en-US" altLang="en-US" sz="3600" dirty="0">
                <a:solidFill>
                  <a:srgbClr val="595959"/>
                </a:solidFill>
                <a:ea typeface="MS PGothic" panose="020B0600070205080204" pitchFamily="34" charset="-128"/>
              </a:rPr>
              <a:t>			</a:t>
            </a:r>
            <a:r>
              <a:rPr lang="en-US" altLang="en-US" sz="3600" b="1" dirty="0">
                <a:solidFill>
                  <a:srgbClr val="595959"/>
                </a:solidFill>
                <a:ea typeface="MS PGothic" panose="020B0600070205080204" pitchFamily="34" charset="-128"/>
              </a:rPr>
              <a:t>WHERE</a:t>
            </a:r>
            <a:r>
              <a:rPr lang="en-US" altLang="en-US" sz="3600" dirty="0">
                <a:solidFill>
                  <a:srgbClr val="595959"/>
                </a:solidFill>
                <a:ea typeface="MS PGothic" panose="020B0600070205080204" pitchFamily="34" charset="-128"/>
              </a:rPr>
              <a:t>		</a:t>
            </a:r>
            <a:r>
              <a:rPr lang="en-US" altLang="en-US" sz="3600" dirty="0" err="1">
                <a:solidFill>
                  <a:srgbClr val="595959"/>
                </a:solidFill>
                <a:ea typeface="MS PGothic" panose="020B0600070205080204" pitchFamily="34" charset="-128"/>
              </a:rPr>
              <a:t>Pnumber</a:t>
            </a:r>
            <a:r>
              <a:rPr lang="en-US" altLang="en-US" sz="3600" dirty="0">
                <a:solidFill>
                  <a:srgbClr val="595959"/>
                </a:solidFill>
                <a:ea typeface="MS PGothic" panose="020B0600070205080204" pitchFamily="34" charset="-128"/>
              </a:rPr>
              <a:t>=</a:t>
            </a:r>
            <a:r>
              <a:rPr lang="en-US" altLang="en-US" sz="3600" dirty="0" err="1">
                <a:solidFill>
                  <a:srgbClr val="595959"/>
                </a:solidFill>
                <a:ea typeface="MS PGothic" panose="020B0600070205080204" pitchFamily="34" charset="-128"/>
              </a:rPr>
              <a:t>Pno</a:t>
            </a:r>
            <a:endParaRPr lang="en-US" altLang="en-US" sz="3600" dirty="0">
              <a:solidFill>
                <a:srgbClr val="595959"/>
              </a:solidFill>
              <a:ea typeface="MS PGothic" panose="020B0600070205080204" pitchFamily="34" charset="-128"/>
            </a:endParaRPr>
          </a:p>
          <a:p>
            <a:pPr>
              <a:buFont typeface="Wingdings" panose="05000000000000000000" pitchFamily="2" charset="2"/>
              <a:buNone/>
              <a:defRPr/>
            </a:pPr>
            <a:r>
              <a:rPr lang="en-US" altLang="en-US" sz="3600" dirty="0">
                <a:solidFill>
                  <a:srgbClr val="595959"/>
                </a:solidFill>
                <a:ea typeface="MS PGothic" panose="020B0600070205080204" pitchFamily="34" charset="-128"/>
              </a:rPr>
              <a:t>			</a:t>
            </a:r>
            <a:r>
              <a:rPr lang="en-US" altLang="en-US" sz="3600" b="1" dirty="0">
                <a:solidFill>
                  <a:srgbClr val="595959"/>
                </a:solidFill>
                <a:ea typeface="MS PGothic" panose="020B0600070205080204" pitchFamily="34" charset="-128"/>
              </a:rPr>
              <a:t>GROUP BY</a:t>
            </a:r>
            <a:r>
              <a:rPr lang="en-US" altLang="en-US" sz="3600" dirty="0">
                <a:solidFill>
                  <a:srgbClr val="595959"/>
                </a:solidFill>
                <a:ea typeface="MS PGothic" panose="020B0600070205080204" pitchFamily="34" charset="-128"/>
              </a:rPr>
              <a:t>	</a:t>
            </a:r>
            <a:r>
              <a:rPr lang="en-US" altLang="en-US" sz="3600" dirty="0" err="1">
                <a:solidFill>
                  <a:srgbClr val="595959"/>
                </a:solidFill>
                <a:ea typeface="MS PGothic" panose="020B0600070205080204" pitchFamily="34" charset="-128"/>
              </a:rPr>
              <a:t>Pnumber</a:t>
            </a:r>
            <a:r>
              <a:rPr lang="en-US" altLang="en-US" sz="3600" dirty="0">
                <a:solidFill>
                  <a:srgbClr val="595959"/>
                </a:solidFill>
                <a:ea typeface="MS PGothic" panose="020B0600070205080204" pitchFamily="34" charset="-128"/>
              </a:rPr>
              <a:t>, </a:t>
            </a:r>
            <a:r>
              <a:rPr lang="en-US" altLang="en-US" sz="3600" dirty="0" err="1">
                <a:solidFill>
                  <a:srgbClr val="595959"/>
                </a:solidFill>
                <a:ea typeface="MS PGothic" panose="020B0600070205080204" pitchFamily="34" charset="-128"/>
              </a:rPr>
              <a:t>Pname</a:t>
            </a:r>
            <a:r>
              <a:rPr lang="en-US" altLang="en-US" sz="3600" dirty="0">
                <a:solidFill>
                  <a:srgbClr val="595959"/>
                </a:solidFill>
                <a:ea typeface="MS PGothic" panose="020B0600070205080204" pitchFamily="34" charset="-128"/>
              </a:rPr>
              <a:t>;</a:t>
            </a:r>
          </a:p>
          <a:p>
            <a:pPr>
              <a:defRPr/>
            </a:pPr>
            <a:endParaRPr lang="en-US" altLang="en-US" sz="4800" dirty="0">
              <a:ea typeface="MS PGothic" panose="020B0600070205080204" pitchFamily="34" charset="-128"/>
            </a:endParaRPr>
          </a:p>
          <a:p>
            <a:pPr>
              <a:defRPr/>
            </a:pPr>
            <a:endParaRPr lang="en-US" altLang="en-US" dirty="0">
              <a:ea typeface="MS PGothic" panose="020B0600070205080204" pitchFamily="34" charset="-128"/>
            </a:endParaRPr>
          </a:p>
        </p:txBody>
      </p:sp>
      <p:sp>
        <p:nvSpPr>
          <p:cNvPr id="58372" name="Slide Number Placeholder 3">
            <a:extLst>
              <a:ext uri="{FF2B5EF4-FFF2-40B4-BE49-F238E27FC236}">
                <a16:creationId xmlns:a16="http://schemas.microsoft.com/office/drawing/2014/main" id="{A47FBF2E-06CA-4DEB-B507-EB9D13E62914}"/>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0A9FE8AB-98AF-4C54-A639-27AF33301EC5}" type="slidenum">
              <a:rPr lang="en-US" altLang="en-US" sz="2800">
                <a:solidFill>
                  <a:srgbClr val="990033"/>
                </a:solidFill>
              </a:rPr>
              <a:pPr>
                <a:spcBef>
                  <a:spcPct val="0"/>
                </a:spcBef>
                <a:buClrTx/>
                <a:buSzTx/>
                <a:buFontTx/>
                <a:buNone/>
              </a:pPr>
              <a:t>38</a:t>
            </a:fld>
            <a:endParaRPr lang="en-CA" altLang="en-US" sz="2800">
              <a:solidFill>
                <a:srgbClr val="990033"/>
              </a:solidFill>
            </a:endParaRPr>
          </a:p>
        </p:txBody>
      </p:sp>
      <p:cxnSp>
        <p:nvCxnSpPr>
          <p:cNvPr id="7" name="Straight Connector 6">
            <a:extLst>
              <a:ext uri="{FF2B5EF4-FFF2-40B4-BE49-F238E27FC236}">
                <a16:creationId xmlns:a16="http://schemas.microsoft.com/office/drawing/2014/main" id="{1885751B-A576-4721-9096-8DE00E9F361D}"/>
              </a:ext>
            </a:extLst>
          </p:cNvPr>
          <p:cNvCxnSpPr/>
          <p:nvPr/>
        </p:nvCxnSpPr>
        <p:spPr bwMode="auto">
          <a:xfrm>
            <a:off x="9661526" y="6000750"/>
            <a:ext cx="1066800"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2C5F872F-78DF-4B28-8F5B-3317F58EA0AB}"/>
              </a:ext>
            </a:extLst>
          </p:cNvPr>
          <p:cNvCxnSpPr>
            <a:cxnSpLocks/>
          </p:cNvCxnSpPr>
          <p:nvPr/>
        </p:nvCxnSpPr>
        <p:spPr bwMode="auto">
          <a:xfrm flipH="1">
            <a:off x="4215048" y="3434716"/>
            <a:ext cx="755185" cy="67914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6AF8FF-2F53-41F6-825A-3BC8B97282BB}"/>
              </a:ext>
            </a:extLst>
          </p:cNvPr>
          <p:cNvCxnSpPr>
            <a:cxnSpLocks/>
          </p:cNvCxnSpPr>
          <p:nvPr/>
        </p:nvCxnSpPr>
        <p:spPr bwMode="auto">
          <a:xfrm>
            <a:off x="4215048" y="4177969"/>
            <a:ext cx="1021885" cy="57816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54D12B-A5ED-4A41-ABE6-1579DE8E0FDF}"/>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38</a:t>
            </a:fld>
            <a:endParaRPr lang="en-US" sz="3200" dirty="0"/>
          </a:p>
        </p:txBody>
      </p:sp>
      <p:pic>
        <p:nvPicPr>
          <p:cNvPr id="10" name="image.png" descr="image.png">
            <a:extLst>
              <a:ext uri="{FF2B5EF4-FFF2-40B4-BE49-F238E27FC236}">
                <a16:creationId xmlns:a16="http://schemas.microsoft.com/office/drawing/2014/main" id="{493A0C6A-1E30-460E-925E-9311CDF8B5EB}"/>
              </a:ext>
            </a:extLst>
          </p:cNvPr>
          <p:cNvPicPr>
            <a:picLocks noChangeAspect="1"/>
          </p:cNvPicPr>
          <p:nvPr/>
        </p:nvPicPr>
        <p:blipFill>
          <a:blip r:embed="rId2"/>
          <a:stretch>
            <a:fillRect/>
          </a:stretch>
        </p:blipFill>
        <p:spPr>
          <a:xfrm>
            <a:off x="15539275" y="77885"/>
            <a:ext cx="8090939" cy="8200167"/>
          </a:xfrm>
          <a:prstGeom prst="rect">
            <a:avLst/>
          </a:prstGeom>
          <a:ln w="12700">
            <a:miter lim="400000"/>
          </a:ln>
        </p:spPr>
      </p:pic>
      <p:pic>
        <p:nvPicPr>
          <p:cNvPr id="11" name="image.png" descr="image.png">
            <a:extLst>
              <a:ext uri="{FF2B5EF4-FFF2-40B4-BE49-F238E27FC236}">
                <a16:creationId xmlns:a16="http://schemas.microsoft.com/office/drawing/2014/main" id="{87112BA0-1A33-48D4-A07D-F7906824E3A8}"/>
              </a:ext>
            </a:extLst>
          </p:cNvPr>
          <p:cNvPicPr>
            <a:picLocks noChangeAspect="1"/>
          </p:cNvPicPr>
          <p:nvPr/>
        </p:nvPicPr>
        <p:blipFill>
          <a:blip r:embed="rId3"/>
          <a:srcRect t="946"/>
          <a:stretch>
            <a:fillRect/>
          </a:stretch>
        </p:blipFill>
        <p:spPr>
          <a:xfrm>
            <a:off x="15539275" y="7925667"/>
            <a:ext cx="8518699" cy="5286015"/>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5">
            <a:extLst>
              <a:ext uri="{FF2B5EF4-FFF2-40B4-BE49-F238E27FC236}">
                <a16:creationId xmlns:a16="http://schemas.microsoft.com/office/drawing/2014/main" id="{310409BD-8C13-4FF9-8A68-805EA8502910}"/>
              </a:ext>
            </a:extLst>
          </p:cNvPr>
          <p:cNvSpPr>
            <a:spLocks noGrp="1" noChangeArrowheads="1"/>
          </p:cNvSpPr>
          <p:nvPr>
            <p:ph type="title"/>
          </p:nvPr>
        </p:nvSpPr>
        <p:spPr/>
        <p:txBody>
          <a:bodyPr/>
          <a:lstStyle/>
          <a:p>
            <a:r>
              <a:rPr lang="en-US" altLang="en-US"/>
              <a:t>Grouping: The GROUP BY and HAVING Clauses (cont’d.)</a:t>
            </a:r>
          </a:p>
        </p:txBody>
      </p:sp>
      <p:sp>
        <p:nvSpPr>
          <p:cNvPr id="59395" name="Content Placeholder 2">
            <a:extLst>
              <a:ext uri="{FF2B5EF4-FFF2-40B4-BE49-F238E27FC236}">
                <a16:creationId xmlns:a16="http://schemas.microsoft.com/office/drawing/2014/main" id="{6CB28E0F-C8A7-47A1-98EA-B08A5F4C7B16}"/>
              </a:ext>
            </a:extLst>
          </p:cNvPr>
          <p:cNvSpPr>
            <a:spLocks noGrp="1" noChangeArrowheads="1"/>
          </p:cNvSpPr>
          <p:nvPr>
            <p:ph idx="1"/>
          </p:nvPr>
        </p:nvSpPr>
        <p:spPr/>
        <p:txBody>
          <a:bodyPr/>
          <a:lstStyle/>
          <a:p>
            <a:r>
              <a:rPr lang="en-US" altLang="en-US" b="1" dirty="0">
                <a:latin typeface="Courier New" panose="02070309020205020404" pitchFamily="49" charset="0"/>
                <a:cs typeface="Courier New" panose="02070309020205020404" pitchFamily="49" charset="0"/>
              </a:rPr>
              <a:t>HAVING</a:t>
            </a:r>
            <a:r>
              <a:rPr lang="en-US" altLang="en-US" b="1" dirty="0"/>
              <a:t> </a:t>
            </a:r>
            <a:r>
              <a:rPr lang="en-US" altLang="en-US" dirty="0"/>
              <a:t>clause</a:t>
            </a:r>
          </a:p>
          <a:p>
            <a:pPr lvl="1"/>
            <a:r>
              <a:rPr lang="en-US" altLang="en-US" dirty="0"/>
              <a:t>Provides a condition to select or reject an entire group:</a:t>
            </a:r>
          </a:p>
          <a:p>
            <a:r>
              <a:rPr lang="en-US" altLang="en-US" sz="4000" b="1" dirty="0"/>
              <a:t>Query 26.</a:t>
            </a:r>
            <a:r>
              <a:rPr lang="en-US" altLang="en-US" sz="4000" dirty="0"/>
              <a:t> For each project </a:t>
            </a:r>
            <a:r>
              <a:rPr lang="en-US" altLang="en-US" sz="4000" i="1" dirty="0"/>
              <a:t>on which more than two employees work,</a:t>
            </a:r>
            <a:r>
              <a:rPr lang="en-US" altLang="en-US" sz="4000" dirty="0"/>
              <a:t> retrieve the project number, the project name, and the number of employees who work on the project.</a:t>
            </a:r>
          </a:p>
          <a:p>
            <a:endParaRPr lang="en-US" altLang="en-US" sz="3200" dirty="0"/>
          </a:p>
          <a:p>
            <a:pPr>
              <a:buFont typeface="Wingdings" panose="05000000000000000000" pitchFamily="2" charset="2"/>
              <a:buNone/>
            </a:pPr>
            <a:r>
              <a:rPr lang="en-US" altLang="en-US" sz="4000" b="1" dirty="0">
                <a:solidFill>
                  <a:srgbClr val="595959"/>
                </a:solidFill>
              </a:rPr>
              <a:t>     Q26:</a:t>
            </a:r>
            <a:r>
              <a:rPr lang="en-US" altLang="en-US" sz="4000" dirty="0">
                <a:solidFill>
                  <a:srgbClr val="595959"/>
                </a:solidFill>
              </a:rPr>
              <a:t>	</a:t>
            </a:r>
            <a:r>
              <a:rPr lang="en-US" altLang="en-US" sz="4000" b="1" dirty="0">
                <a:solidFill>
                  <a:srgbClr val="595959"/>
                </a:solidFill>
              </a:rPr>
              <a:t>SELECT</a:t>
            </a:r>
            <a:r>
              <a:rPr lang="en-US" altLang="en-US" sz="4000" dirty="0">
                <a:solidFill>
                  <a:srgbClr val="595959"/>
                </a:solidFill>
              </a:rPr>
              <a:t>	</a:t>
            </a:r>
            <a:r>
              <a:rPr lang="en-US" altLang="en-US" sz="4000" dirty="0" err="1">
                <a:solidFill>
                  <a:srgbClr val="595959"/>
                </a:solidFill>
              </a:rPr>
              <a:t>Pnumber</a:t>
            </a:r>
            <a:r>
              <a:rPr lang="en-US" altLang="en-US" sz="4000" dirty="0">
                <a:solidFill>
                  <a:srgbClr val="595959"/>
                </a:solidFill>
              </a:rPr>
              <a:t>, </a:t>
            </a:r>
            <a:r>
              <a:rPr lang="en-US" altLang="en-US" sz="4000" dirty="0" err="1">
                <a:solidFill>
                  <a:srgbClr val="595959"/>
                </a:solidFill>
              </a:rPr>
              <a:t>Pname</a:t>
            </a:r>
            <a:r>
              <a:rPr lang="en-US" altLang="en-US" sz="4000" dirty="0">
                <a:solidFill>
                  <a:srgbClr val="595959"/>
                </a:solidFill>
              </a:rPr>
              <a:t>, </a:t>
            </a:r>
            <a:r>
              <a:rPr lang="en-US" altLang="en-US" sz="4000" b="1" dirty="0">
                <a:solidFill>
                  <a:srgbClr val="595959"/>
                </a:solidFill>
              </a:rPr>
              <a:t>COUNT</a:t>
            </a:r>
            <a:r>
              <a:rPr lang="en-US" altLang="en-US" sz="4000" dirty="0">
                <a:solidFill>
                  <a:srgbClr val="595959"/>
                </a:solidFill>
              </a:rPr>
              <a:t> (*)</a:t>
            </a:r>
            <a:endParaRPr lang="en-US" altLang="en-US" sz="2400" dirty="0">
              <a:solidFill>
                <a:srgbClr val="595959"/>
              </a:solidFill>
            </a:endParaRPr>
          </a:p>
          <a:p>
            <a:pPr>
              <a:buFont typeface="Wingdings" panose="05000000000000000000" pitchFamily="2" charset="2"/>
              <a:buNone/>
            </a:pPr>
            <a:r>
              <a:rPr lang="en-US" altLang="en-US" sz="4000" dirty="0">
                <a:solidFill>
                  <a:srgbClr val="595959"/>
                </a:solidFill>
              </a:rPr>
              <a:t>			</a:t>
            </a:r>
            <a:r>
              <a:rPr lang="en-US" altLang="en-US" sz="4000" b="1" dirty="0">
                <a:solidFill>
                  <a:srgbClr val="595959"/>
                </a:solidFill>
              </a:rPr>
              <a:t>FROM</a:t>
            </a:r>
            <a:r>
              <a:rPr lang="en-US" altLang="en-US" sz="4000" dirty="0">
                <a:solidFill>
                  <a:srgbClr val="595959"/>
                </a:solidFill>
              </a:rPr>
              <a:t>		PROJECT, WORKS_ON</a:t>
            </a:r>
            <a:endParaRPr lang="en-US" altLang="en-US" sz="2400" dirty="0">
              <a:solidFill>
                <a:srgbClr val="595959"/>
              </a:solidFill>
            </a:endParaRPr>
          </a:p>
          <a:p>
            <a:pPr>
              <a:buFont typeface="Wingdings" panose="05000000000000000000" pitchFamily="2" charset="2"/>
              <a:buNone/>
            </a:pPr>
            <a:r>
              <a:rPr lang="en-US" altLang="en-US" sz="4000" dirty="0">
                <a:solidFill>
                  <a:srgbClr val="595959"/>
                </a:solidFill>
              </a:rPr>
              <a:t>			</a:t>
            </a:r>
            <a:r>
              <a:rPr lang="en-US" altLang="en-US" sz="4000" b="1" dirty="0">
                <a:solidFill>
                  <a:srgbClr val="595959"/>
                </a:solidFill>
              </a:rPr>
              <a:t>WHERE</a:t>
            </a:r>
            <a:r>
              <a:rPr lang="en-US" altLang="en-US" sz="4000" dirty="0">
                <a:solidFill>
                  <a:srgbClr val="595959"/>
                </a:solidFill>
              </a:rPr>
              <a:t>	</a:t>
            </a:r>
            <a:r>
              <a:rPr lang="en-US" altLang="en-US" sz="4000" dirty="0" err="1">
                <a:solidFill>
                  <a:srgbClr val="595959"/>
                </a:solidFill>
              </a:rPr>
              <a:t>Pnumber</a:t>
            </a:r>
            <a:r>
              <a:rPr lang="en-US" altLang="en-US" sz="4000" dirty="0">
                <a:solidFill>
                  <a:srgbClr val="595959"/>
                </a:solidFill>
              </a:rPr>
              <a:t>=</a:t>
            </a:r>
            <a:r>
              <a:rPr lang="en-US" altLang="en-US" sz="4000" dirty="0" err="1">
                <a:solidFill>
                  <a:srgbClr val="595959"/>
                </a:solidFill>
              </a:rPr>
              <a:t>Pno</a:t>
            </a:r>
            <a:endParaRPr lang="en-US" altLang="en-US" sz="2400" dirty="0">
              <a:solidFill>
                <a:srgbClr val="595959"/>
              </a:solidFill>
            </a:endParaRPr>
          </a:p>
          <a:p>
            <a:pPr>
              <a:buFont typeface="Wingdings" panose="05000000000000000000" pitchFamily="2" charset="2"/>
              <a:buNone/>
            </a:pPr>
            <a:r>
              <a:rPr lang="en-US" altLang="en-US" sz="4000" dirty="0">
                <a:solidFill>
                  <a:srgbClr val="595959"/>
                </a:solidFill>
              </a:rPr>
              <a:t>			</a:t>
            </a:r>
            <a:r>
              <a:rPr lang="en-US" altLang="en-US" sz="4000" b="1" dirty="0">
                <a:solidFill>
                  <a:srgbClr val="595959"/>
                </a:solidFill>
              </a:rPr>
              <a:t>GROUP BY</a:t>
            </a:r>
            <a:r>
              <a:rPr lang="en-US" altLang="en-US" sz="4000" dirty="0">
                <a:solidFill>
                  <a:srgbClr val="595959"/>
                </a:solidFill>
              </a:rPr>
              <a:t>	</a:t>
            </a:r>
            <a:r>
              <a:rPr lang="en-US" altLang="en-US" sz="4000" dirty="0" err="1">
                <a:solidFill>
                  <a:srgbClr val="595959"/>
                </a:solidFill>
              </a:rPr>
              <a:t>Pnumber</a:t>
            </a:r>
            <a:r>
              <a:rPr lang="en-US" altLang="en-US" sz="4000" dirty="0">
                <a:solidFill>
                  <a:srgbClr val="595959"/>
                </a:solidFill>
              </a:rPr>
              <a:t>, </a:t>
            </a:r>
            <a:r>
              <a:rPr lang="en-US" altLang="en-US" sz="4000" dirty="0" err="1">
                <a:solidFill>
                  <a:srgbClr val="595959"/>
                </a:solidFill>
              </a:rPr>
              <a:t>Pname</a:t>
            </a:r>
            <a:endParaRPr lang="en-US" altLang="en-US" sz="2400" dirty="0">
              <a:solidFill>
                <a:srgbClr val="595959"/>
              </a:solidFill>
            </a:endParaRPr>
          </a:p>
          <a:p>
            <a:pPr>
              <a:buFont typeface="Wingdings" panose="05000000000000000000" pitchFamily="2" charset="2"/>
              <a:buNone/>
            </a:pPr>
            <a:r>
              <a:rPr lang="en-US" altLang="en-US" sz="4000" dirty="0">
                <a:solidFill>
                  <a:srgbClr val="595959"/>
                </a:solidFill>
              </a:rPr>
              <a:t>			</a:t>
            </a:r>
            <a:r>
              <a:rPr lang="en-US" altLang="en-US" sz="4000" b="1" dirty="0">
                <a:solidFill>
                  <a:srgbClr val="595959"/>
                </a:solidFill>
              </a:rPr>
              <a:t>HAVING</a:t>
            </a:r>
            <a:r>
              <a:rPr lang="en-US" altLang="en-US" sz="4000" dirty="0">
                <a:solidFill>
                  <a:srgbClr val="595959"/>
                </a:solidFill>
              </a:rPr>
              <a:t>	</a:t>
            </a:r>
            <a:r>
              <a:rPr lang="en-US" altLang="en-US" sz="4000" b="1" dirty="0">
                <a:solidFill>
                  <a:srgbClr val="595959"/>
                </a:solidFill>
              </a:rPr>
              <a:t>COUNT</a:t>
            </a:r>
            <a:r>
              <a:rPr lang="en-US" altLang="en-US" sz="4000" dirty="0">
                <a:solidFill>
                  <a:srgbClr val="595959"/>
                </a:solidFill>
              </a:rPr>
              <a:t> (*) &gt; 2;</a:t>
            </a:r>
            <a:endParaRPr lang="en-US" altLang="en-US" sz="2400" dirty="0">
              <a:solidFill>
                <a:srgbClr val="595959"/>
              </a:solidFill>
            </a:endParaRPr>
          </a:p>
          <a:p>
            <a:pPr lvl="1"/>
            <a:endParaRPr lang="en-US" altLang="en-US" dirty="0"/>
          </a:p>
        </p:txBody>
      </p:sp>
      <p:sp>
        <p:nvSpPr>
          <p:cNvPr id="59396" name="Slide Number Placeholder 3">
            <a:extLst>
              <a:ext uri="{FF2B5EF4-FFF2-40B4-BE49-F238E27FC236}">
                <a16:creationId xmlns:a16="http://schemas.microsoft.com/office/drawing/2014/main" id="{E54ED6D9-F956-4A9A-93DE-422538B31468}"/>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7- 31</a:t>
            </a:r>
            <a:endParaRPr lang="en-CA" altLang="en-US" sz="2800">
              <a:solidFill>
                <a:srgbClr val="990033"/>
              </a:solidFill>
            </a:endParaRPr>
          </a:p>
        </p:txBody>
      </p:sp>
      <p:sp>
        <p:nvSpPr>
          <p:cNvPr id="5" name="TextBox 4">
            <a:extLst>
              <a:ext uri="{FF2B5EF4-FFF2-40B4-BE49-F238E27FC236}">
                <a16:creationId xmlns:a16="http://schemas.microsoft.com/office/drawing/2014/main" id="{3A9AF295-F768-464B-A946-75C8AB57333E}"/>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39</a:t>
            </a:fld>
            <a:endParaRPr lang="en-US" sz="32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41" name="Comparisons Involving NULL and Three-Valued Logic (cont’d.)"/>
          <p:cNvSpPr txBox="1">
            <a:spLocks noGrp="1"/>
          </p:cNvSpPr>
          <p:nvPr>
            <p:ph type="title"/>
          </p:nvPr>
        </p:nvSpPr>
        <p:spPr>
          <a:xfrm>
            <a:off x="760214" y="534841"/>
            <a:ext cx="20321786" cy="1798638"/>
          </a:xfrm>
          <a:prstGeom prst="rect">
            <a:avLst/>
          </a:prstGeom>
        </p:spPr>
        <p:txBody>
          <a:bodyPr/>
          <a:lstStyle/>
          <a:p>
            <a:r>
              <a:rPr dirty="0"/>
              <a:t>Comparisons Involving NULL</a:t>
            </a:r>
            <a:br>
              <a:rPr dirty="0"/>
            </a:br>
            <a:endParaRPr dirty="0"/>
          </a:p>
        </p:txBody>
      </p:sp>
      <p:sp>
        <p:nvSpPr>
          <p:cNvPr id="242" name="SQL allows queries that check whether an attribute value is NULL…"/>
          <p:cNvSpPr txBox="1">
            <a:spLocks noGrp="1"/>
          </p:cNvSpPr>
          <p:nvPr>
            <p:ph type="body" idx="1"/>
          </p:nvPr>
        </p:nvSpPr>
        <p:spPr>
          <a:prstGeom prst="rect">
            <a:avLst/>
          </a:prstGeom>
        </p:spPr>
        <p:txBody>
          <a:bodyPr/>
          <a:lstStyle/>
          <a:p>
            <a:pPr marL="685800" indent="-685800">
              <a:buClr>
                <a:srgbClr val="941100"/>
              </a:buClr>
              <a:buChar char=""/>
            </a:pPr>
            <a:r>
              <a:t>SQL allows queries that check whether an attribute value is </a:t>
            </a:r>
            <a:r>
              <a:rPr b="1">
                <a:latin typeface="Courier New"/>
                <a:ea typeface="Courier New"/>
                <a:cs typeface="Courier New"/>
                <a:sym typeface="Courier New"/>
              </a:rPr>
              <a:t>NULL</a:t>
            </a:r>
            <a:endParaRPr>
              <a:latin typeface="Courier New"/>
              <a:ea typeface="Courier New"/>
              <a:cs typeface="Courier New"/>
              <a:sym typeface="Courier New"/>
            </a:endParaRPr>
          </a:p>
          <a:p>
            <a:pPr marL="957262" lvl="1" indent="-500062">
              <a:buClr>
                <a:srgbClr val="0085CC"/>
              </a:buClr>
              <a:buSzPct val="80000"/>
              <a:buChar char=""/>
            </a:pPr>
            <a:r>
              <a:rPr b="1">
                <a:latin typeface="Courier New"/>
                <a:ea typeface="Courier New"/>
                <a:cs typeface="Courier New"/>
                <a:sym typeface="Courier New"/>
              </a:rPr>
              <a:t>IS NULL</a:t>
            </a:r>
            <a:r>
              <a:t> or </a:t>
            </a:r>
            <a:r>
              <a:rPr b="1">
                <a:latin typeface="Courier New"/>
                <a:ea typeface="Courier New"/>
                <a:cs typeface="Courier New"/>
                <a:sym typeface="Courier New"/>
              </a:rPr>
              <a:t>IS NOT NULL</a:t>
            </a:r>
          </a:p>
        </p:txBody>
      </p:sp>
      <p:sp>
        <p:nvSpPr>
          <p:cNvPr id="243" name="Slide Number"/>
          <p:cNvSpPr txBox="1">
            <a:spLocks noGrp="1"/>
          </p:cNvSpPr>
          <p:nvPr>
            <p:ph type="sldNum" sz="quarter" idx="2"/>
          </p:nvPr>
        </p:nvSpPr>
        <p:spPr>
          <a:xfrm>
            <a:off x="12126362" y="12787312"/>
            <a:ext cx="38153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244"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245" name="droppedImage.png" descr="droppedImage.png"/>
          <p:cNvPicPr>
            <a:picLocks noChangeAspect="1"/>
          </p:cNvPicPr>
          <p:nvPr/>
        </p:nvPicPr>
        <p:blipFill>
          <a:blip r:embed="rId4"/>
          <a:stretch>
            <a:fillRect/>
          </a:stretch>
        </p:blipFill>
        <p:spPr>
          <a:xfrm>
            <a:off x="761999" y="5287039"/>
            <a:ext cx="14865233" cy="2786063"/>
          </a:xfrm>
          <a:prstGeom prst="rect">
            <a:avLst/>
          </a:prstGeom>
          <a:ln w="12700">
            <a:miter lim="400000"/>
          </a:ln>
        </p:spPr>
      </p:pic>
      <p:pic>
        <p:nvPicPr>
          <p:cNvPr id="8" name="image.png" descr="image.png">
            <a:extLst>
              <a:ext uri="{FF2B5EF4-FFF2-40B4-BE49-F238E27FC236}">
                <a16:creationId xmlns:a16="http://schemas.microsoft.com/office/drawing/2014/main" id="{FF222828-DF2D-4A4F-970A-81EFF77B33BE}"/>
              </a:ext>
            </a:extLst>
          </p:cNvPr>
          <p:cNvPicPr>
            <a:picLocks noChangeAspect="1"/>
          </p:cNvPicPr>
          <p:nvPr/>
        </p:nvPicPr>
        <p:blipFill>
          <a:blip r:embed="rId5"/>
          <a:stretch>
            <a:fillRect/>
          </a:stretch>
        </p:blipFill>
        <p:spPr>
          <a:xfrm>
            <a:off x="15531061" y="3283412"/>
            <a:ext cx="8090939" cy="8200167"/>
          </a:xfrm>
          <a:prstGeom prst="rect">
            <a:avLst/>
          </a:prstGeom>
          <a:ln w="12700">
            <a:miter lim="400000"/>
          </a:ln>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652647E7-1D36-43D3-AE81-7522B2CA7A3B}"/>
              </a:ext>
            </a:extLst>
          </p:cNvPr>
          <p:cNvSpPr>
            <a:spLocks noGrp="1" noChangeArrowheads="1"/>
          </p:cNvSpPr>
          <p:nvPr>
            <p:ph type="title"/>
          </p:nvPr>
        </p:nvSpPr>
        <p:spPr/>
        <p:txBody>
          <a:bodyPr/>
          <a:lstStyle/>
          <a:p>
            <a:r>
              <a:rPr lang="en-US" altLang="en-US"/>
              <a:t>Exercises </a:t>
            </a:r>
          </a:p>
        </p:txBody>
      </p:sp>
      <p:sp>
        <p:nvSpPr>
          <p:cNvPr id="3" name="Content Placeholder 2">
            <a:extLst>
              <a:ext uri="{FF2B5EF4-FFF2-40B4-BE49-F238E27FC236}">
                <a16:creationId xmlns:a16="http://schemas.microsoft.com/office/drawing/2014/main" id="{4D5579A4-4833-486D-A801-2F7C3FDBE666}"/>
              </a:ext>
            </a:extLst>
          </p:cNvPr>
          <p:cNvSpPr>
            <a:spLocks noGrp="1"/>
          </p:cNvSpPr>
          <p:nvPr>
            <p:ph idx="1"/>
          </p:nvPr>
        </p:nvSpPr>
        <p:spPr/>
        <p:txBody>
          <a:bodyPr/>
          <a:lstStyle/>
          <a:p>
            <a:pPr>
              <a:defRPr/>
            </a:pPr>
            <a:r>
              <a:rPr lang="en-US" dirty="0"/>
              <a:t>Retrieve the name of each employee who has at least 3 dependents.</a:t>
            </a:r>
          </a:p>
          <a:p>
            <a:pPr>
              <a:defRPr/>
            </a:pPr>
            <a:endParaRPr lang="en-US" dirty="0"/>
          </a:p>
          <a:p>
            <a:pPr>
              <a:defRPr/>
            </a:pPr>
            <a:r>
              <a:rPr lang="en-US" dirty="0"/>
              <a:t>Retrieve the name of each department that has at least two locations</a:t>
            </a:r>
          </a:p>
          <a:p>
            <a:pPr marL="0" indent="0">
              <a:buNone/>
              <a:defRPr/>
            </a:pPr>
            <a:endParaRPr lang="en-US" dirty="0"/>
          </a:p>
          <a:p>
            <a:pPr>
              <a:defRPr/>
            </a:pPr>
            <a:r>
              <a:rPr lang="en-US" dirty="0"/>
              <a:t>Retrieve the name of each employee who had worked at least 50 hours (on all the projects that he/she had worked on)</a:t>
            </a:r>
          </a:p>
          <a:p>
            <a:pPr>
              <a:defRPr/>
            </a:pPr>
            <a:endParaRPr lang="en-US" dirty="0"/>
          </a:p>
        </p:txBody>
      </p:sp>
      <p:sp>
        <p:nvSpPr>
          <p:cNvPr id="60420" name="Slide Number Placeholder 3">
            <a:extLst>
              <a:ext uri="{FF2B5EF4-FFF2-40B4-BE49-F238E27FC236}">
                <a16:creationId xmlns:a16="http://schemas.microsoft.com/office/drawing/2014/main" id="{120BD6BF-06F3-4ABA-91CB-65FE5CE97C07}"/>
              </a:ext>
            </a:extLst>
          </p:cNvPr>
          <p:cNvSpPr>
            <a:spLocks noGrp="1" noChangeArrowheads="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7C4F1E07-03B4-431D-9DE3-89096396DC83}" type="slidenum">
              <a:rPr lang="en-US" altLang="en-US" sz="2800">
                <a:solidFill>
                  <a:srgbClr val="990033"/>
                </a:solidFill>
              </a:rPr>
              <a:pPr>
                <a:spcBef>
                  <a:spcPct val="0"/>
                </a:spcBef>
                <a:buClrTx/>
                <a:buSzTx/>
                <a:buFontTx/>
                <a:buNone/>
              </a:pPr>
              <a:t>40</a:t>
            </a:fld>
            <a:endParaRPr lang="en-CA" altLang="en-US" sz="2800">
              <a:solidFill>
                <a:srgbClr val="990033"/>
              </a:solidFill>
            </a:endParaRPr>
          </a:p>
        </p:txBody>
      </p:sp>
      <p:sp>
        <p:nvSpPr>
          <p:cNvPr id="5" name="TextBox 4">
            <a:extLst>
              <a:ext uri="{FF2B5EF4-FFF2-40B4-BE49-F238E27FC236}">
                <a16:creationId xmlns:a16="http://schemas.microsoft.com/office/drawing/2014/main" id="{3C2679DD-0035-4697-A54A-6B2811657405}"/>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40</a:t>
            </a:fld>
            <a:endParaRPr lang="en-US" sz="3200"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3EE89F66-4495-4327-B7DF-7CC27F2C33BD}"/>
              </a:ext>
            </a:extLst>
          </p:cNvPr>
          <p:cNvSpPr>
            <a:spLocks noGrp="1" noChangeArrowheads="1"/>
          </p:cNvSpPr>
          <p:nvPr>
            <p:ph type="title"/>
          </p:nvPr>
        </p:nvSpPr>
        <p:spPr/>
        <p:txBody>
          <a:bodyPr/>
          <a:lstStyle/>
          <a:p>
            <a:r>
              <a:rPr lang="en-US" altLang="en-US"/>
              <a:t>EXPANDED Block Structure of SQL Queries</a:t>
            </a:r>
          </a:p>
        </p:txBody>
      </p:sp>
      <p:pic>
        <p:nvPicPr>
          <p:cNvPr id="63491" name="Picture 2">
            <a:extLst>
              <a:ext uri="{FF2B5EF4-FFF2-40B4-BE49-F238E27FC236}">
                <a16:creationId xmlns:a16="http://schemas.microsoft.com/office/drawing/2014/main" id="{73EB74E4-1E01-4B84-B421-99C9242E9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171" y="2780371"/>
            <a:ext cx="12201526"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Slide Number Placeholder 3">
            <a:extLst>
              <a:ext uri="{FF2B5EF4-FFF2-40B4-BE49-F238E27FC236}">
                <a16:creationId xmlns:a16="http://schemas.microsoft.com/office/drawing/2014/main" id="{6D3FF31A-D031-4780-B2A5-03CB48CD56DC}"/>
              </a:ext>
            </a:extLst>
          </p:cNvPr>
          <p:cNvSpPr>
            <a:spLocks noGrp="1"/>
          </p:cNvSpPr>
          <p:nvPr>
            <p:ph type="sldNum" sz="quarter" idx="10"/>
          </p:nvPr>
        </p:nvSpPr>
        <p:spPr>
          <a:xfrm>
            <a:off x="29289181" y="25574624"/>
            <a:ext cx="1822613"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a:t>
            </a:r>
            <a:fld id="{80F3B016-E0EC-424C-8093-BF3C55EF860B}" type="slidenum">
              <a:rPr lang="en-US" altLang="en-US" sz="2800">
                <a:solidFill>
                  <a:srgbClr val="990033"/>
                </a:solidFill>
              </a:rPr>
              <a:pPr>
                <a:spcBef>
                  <a:spcPct val="0"/>
                </a:spcBef>
                <a:buClrTx/>
                <a:buSzTx/>
                <a:buFontTx/>
                <a:buNone/>
              </a:pPr>
              <a:t>41</a:t>
            </a:fld>
            <a:endParaRPr lang="en-CA" altLang="en-US" sz="2800">
              <a:solidFill>
                <a:srgbClr val="990033"/>
              </a:solidFill>
            </a:endParaRPr>
          </a:p>
        </p:txBody>
      </p:sp>
      <p:sp>
        <p:nvSpPr>
          <p:cNvPr id="5" name="TextBox 4">
            <a:extLst>
              <a:ext uri="{FF2B5EF4-FFF2-40B4-BE49-F238E27FC236}">
                <a16:creationId xmlns:a16="http://schemas.microsoft.com/office/drawing/2014/main" id="{101F2CF8-EA6B-4434-B91F-1D90D22A07F9}"/>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41</a:t>
            </a:fld>
            <a:endParaRPr lang="en-US" sz="3200"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2C9295EE-14B5-4479-A2E3-021693CD481A}"/>
              </a:ext>
            </a:extLst>
          </p:cNvPr>
          <p:cNvSpPr>
            <a:spLocks noGrp="1" noChangeArrowheads="1"/>
          </p:cNvSpPr>
          <p:nvPr>
            <p:ph type="title"/>
          </p:nvPr>
        </p:nvSpPr>
        <p:spPr>
          <a:xfrm>
            <a:off x="2802675" y="-241610"/>
            <a:ext cx="16456026" cy="2286000"/>
          </a:xfrm>
        </p:spPr>
        <p:txBody>
          <a:bodyPr/>
          <a:lstStyle/>
          <a:p>
            <a:r>
              <a:rPr lang="en-US" altLang="en-US" dirty="0"/>
              <a:t>Specifying Constraints as Assertions and Actions as Triggers</a:t>
            </a:r>
          </a:p>
        </p:txBody>
      </p:sp>
      <p:sp>
        <p:nvSpPr>
          <p:cNvPr id="64515" name="Content Placeholder 2">
            <a:extLst>
              <a:ext uri="{FF2B5EF4-FFF2-40B4-BE49-F238E27FC236}">
                <a16:creationId xmlns:a16="http://schemas.microsoft.com/office/drawing/2014/main" id="{56B31B13-1304-457A-9917-2DFE4D1F2735}"/>
              </a:ext>
            </a:extLst>
          </p:cNvPr>
          <p:cNvSpPr>
            <a:spLocks noGrp="1" noChangeArrowheads="1"/>
          </p:cNvSpPr>
          <p:nvPr>
            <p:ph idx="1"/>
          </p:nvPr>
        </p:nvSpPr>
        <p:spPr>
          <a:xfrm>
            <a:off x="773151" y="2044390"/>
            <a:ext cx="20808173" cy="8448676"/>
          </a:xfrm>
        </p:spPr>
        <p:txBody>
          <a:bodyPr/>
          <a:lstStyle/>
          <a:p>
            <a:r>
              <a:rPr lang="en-US" altLang="en-US" dirty="0"/>
              <a:t>Semantic Constraints: The following are beyond the scope of the EER and relational model </a:t>
            </a:r>
          </a:p>
          <a:p>
            <a:r>
              <a:rPr lang="en-US" altLang="en-US" b="1" dirty="0">
                <a:latin typeface="Courier New" panose="02070309020205020404" pitchFamily="49" charset="0"/>
                <a:cs typeface="Courier New" panose="02070309020205020404" pitchFamily="49" charset="0"/>
              </a:rPr>
              <a:t>CREATE ASSERTION</a:t>
            </a:r>
          </a:p>
          <a:p>
            <a:pPr lvl="1"/>
            <a:r>
              <a:rPr lang="en-US" altLang="en-US" dirty="0"/>
              <a:t>Specify additional types of constraints outside scope of built-in relational model constraints</a:t>
            </a:r>
          </a:p>
          <a:p>
            <a:r>
              <a:rPr lang="en-US" altLang="en-US" b="1" dirty="0">
                <a:latin typeface="Courier New" panose="02070309020205020404" pitchFamily="49" charset="0"/>
                <a:cs typeface="Courier New" panose="02070309020205020404" pitchFamily="49" charset="0"/>
              </a:rPr>
              <a:t>CREATE TRIGGER</a:t>
            </a:r>
          </a:p>
          <a:p>
            <a:pPr lvl="1"/>
            <a:r>
              <a:rPr lang="en-US" altLang="en-US" dirty="0"/>
              <a:t>Specify automatic actions that database system will perform when certain events and conditions occur</a:t>
            </a:r>
          </a:p>
        </p:txBody>
      </p:sp>
      <p:sp>
        <p:nvSpPr>
          <p:cNvPr id="64516" name="Slide Number Placeholder 3">
            <a:extLst>
              <a:ext uri="{FF2B5EF4-FFF2-40B4-BE49-F238E27FC236}">
                <a16:creationId xmlns:a16="http://schemas.microsoft.com/office/drawing/2014/main" id="{D208C572-824B-4519-AE94-F1759E24B1A2}"/>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B334F18A-13F0-440A-84B9-4E8288DC9659}" type="slidenum">
              <a:rPr lang="en-US" altLang="en-US" sz="2800">
                <a:solidFill>
                  <a:srgbClr val="990033"/>
                </a:solidFill>
              </a:rPr>
              <a:pPr>
                <a:spcBef>
                  <a:spcPct val="0"/>
                </a:spcBef>
                <a:buClrTx/>
                <a:buSzTx/>
                <a:buFontTx/>
                <a:buNone/>
              </a:pPr>
              <a:t>42</a:t>
            </a:fld>
            <a:endParaRPr lang="en-CA" altLang="en-US" sz="2800">
              <a:solidFill>
                <a:srgbClr val="990033"/>
              </a:solidFill>
            </a:endParaRPr>
          </a:p>
        </p:txBody>
      </p:sp>
      <p:sp>
        <p:nvSpPr>
          <p:cNvPr id="5" name="TextBox 4">
            <a:extLst>
              <a:ext uri="{FF2B5EF4-FFF2-40B4-BE49-F238E27FC236}">
                <a16:creationId xmlns:a16="http://schemas.microsoft.com/office/drawing/2014/main" id="{DC3C5FDA-73D9-4B8C-8759-C474CCD04391}"/>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42</a:t>
            </a:fld>
            <a:endParaRPr lang="en-US" sz="3200"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76BE265B-5A45-4349-9CE6-ACFA4792B9CE}"/>
              </a:ext>
            </a:extLst>
          </p:cNvPr>
          <p:cNvSpPr>
            <a:spLocks noGrp="1" noChangeArrowheads="1"/>
          </p:cNvSpPr>
          <p:nvPr>
            <p:ph type="title"/>
          </p:nvPr>
        </p:nvSpPr>
        <p:spPr>
          <a:xfrm>
            <a:off x="0" y="0"/>
            <a:ext cx="20321786" cy="1798638"/>
          </a:xfrm>
        </p:spPr>
        <p:txBody>
          <a:bodyPr/>
          <a:lstStyle/>
          <a:p>
            <a:r>
              <a:rPr lang="en-US" altLang="en-US" dirty="0"/>
              <a:t>Specifying General Constraints as Assertions in SQL</a:t>
            </a:r>
          </a:p>
        </p:txBody>
      </p:sp>
      <p:sp>
        <p:nvSpPr>
          <p:cNvPr id="67587" name="Content Placeholder 2">
            <a:extLst>
              <a:ext uri="{FF2B5EF4-FFF2-40B4-BE49-F238E27FC236}">
                <a16:creationId xmlns:a16="http://schemas.microsoft.com/office/drawing/2014/main" id="{2CB94EC9-B261-4E7D-BBD5-B7D81EFC23D7}"/>
              </a:ext>
            </a:extLst>
          </p:cNvPr>
          <p:cNvSpPr>
            <a:spLocks noGrp="1" noChangeArrowheads="1"/>
          </p:cNvSpPr>
          <p:nvPr>
            <p:ph idx="1"/>
          </p:nvPr>
        </p:nvSpPr>
        <p:spPr>
          <a:xfrm>
            <a:off x="0" y="5053067"/>
            <a:ext cx="22860000" cy="10108408"/>
          </a:xfrm>
        </p:spPr>
        <p:txBody>
          <a:bodyPr/>
          <a:lstStyle/>
          <a:p>
            <a:pPr lvl="1" algn="just"/>
            <a:r>
              <a:rPr lang="en-US" altLang="en-US" sz="4000" dirty="0"/>
              <a:t>For example, to specify the constraint that the salary of an employee must not be greater than the salary of the manager of the department that the employee works for in SQL, we can write the following assertion:</a:t>
            </a:r>
          </a:p>
        </p:txBody>
      </p:sp>
      <p:pic>
        <p:nvPicPr>
          <p:cNvPr id="67588" name="Picture 2">
            <a:extLst>
              <a:ext uri="{FF2B5EF4-FFF2-40B4-BE49-F238E27FC236}">
                <a16:creationId xmlns:a16="http://schemas.microsoft.com/office/drawing/2014/main" id="{4F73B20B-A0C9-4456-B2FE-12E75AE78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36" y="7281777"/>
            <a:ext cx="12674600" cy="399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Slide Number Placeholder 3">
            <a:extLst>
              <a:ext uri="{FF2B5EF4-FFF2-40B4-BE49-F238E27FC236}">
                <a16:creationId xmlns:a16="http://schemas.microsoft.com/office/drawing/2014/main" id="{1F2E573A-A5D7-4C85-B930-99E04F27BD78}"/>
              </a:ext>
            </a:extLst>
          </p:cNvPr>
          <p:cNvSpPr>
            <a:spLocks noGrp="1"/>
          </p:cNvSpPr>
          <p:nvPr>
            <p:ph type="sldNum" sz="quarter" idx="10"/>
          </p:nvPr>
        </p:nvSpPr>
        <p:spPr>
          <a:xfrm>
            <a:off x="28819091" y="27675272"/>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14B0268A-9F2F-48AC-9073-34E9F65B4B21}" type="slidenum">
              <a:rPr lang="en-US" altLang="en-US" sz="2800">
                <a:solidFill>
                  <a:srgbClr val="990033"/>
                </a:solidFill>
              </a:rPr>
              <a:pPr>
                <a:spcBef>
                  <a:spcPct val="0"/>
                </a:spcBef>
                <a:buClrTx/>
                <a:buSzTx/>
                <a:buFontTx/>
                <a:buNone/>
              </a:pPr>
              <a:t>43</a:t>
            </a:fld>
            <a:endParaRPr lang="en-CA" altLang="en-US" sz="2800">
              <a:solidFill>
                <a:srgbClr val="990033"/>
              </a:solidFill>
            </a:endParaRPr>
          </a:p>
        </p:txBody>
      </p:sp>
      <p:sp>
        <p:nvSpPr>
          <p:cNvPr id="6" name="TextBox 5">
            <a:extLst>
              <a:ext uri="{FF2B5EF4-FFF2-40B4-BE49-F238E27FC236}">
                <a16:creationId xmlns:a16="http://schemas.microsoft.com/office/drawing/2014/main" id="{B027199D-8FC2-4392-9A6C-D5EA46C09C42}"/>
              </a:ext>
            </a:extLst>
          </p:cNvPr>
          <p:cNvSpPr txBox="1"/>
          <p:nvPr/>
        </p:nvSpPr>
        <p:spPr>
          <a:xfrm>
            <a:off x="14897649" y="14576700"/>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43</a:t>
            </a:fld>
            <a:endParaRPr lang="en-US" sz="3200" dirty="0"/>
          </a:p>
        </p:txBody>
      </p:sp>
      <p:pic>
        <p:nvPicPr>
          <p:cNvPr id="8" name="Picture 7">
            <a:extLst>
              <a:ext uri="{FF2B5EF4-FFF2-40B4-BE49-F238E27FC236}">
                <a16:creationId xmlns:a16="http://schemas.microsoft.com/office/drawing/2014/main" id="{1FC65BCC-CEF8-46B4-BA60-E100BB980BD9}"/>
              </a:ext>
            </a:extLst>
          </p:cNvPr>
          <p:cNvPicPr>
            <a:picLocks noChangeAspect="1"/>
          </p:cNvPicPr>
          <p:nvPr/>
        </p:nvPicPr>
        <p:blipFill>
          <a:blip r:embed="rId4"/>
          <a:stretch>
            <a:fillRect/>
          </a:stretch>
        </p:blipFill>
        <p:spPr>
          <a:xfrm>
            <a:off x="13210283" y="6566266"/>
            <a:ext cx="10280804" cy="6656722"/>
          </a:xfrm>
          <a:prstGeom prst="rect">
            <a:avLst/>
          </a:prstGeom>
        </p:spPr>
      </p:pic>
      <p:sp>
        <p:nvSpPr>
          <p:cNvPr id="10" name="Rectangle 6">
            <a:extLst>
              <a:ext uri="{FF2B5EF4-FFF2-40B4-BE49-F238E27FC236}">
                <a16:creationId xmlns:a16="http://schemas.microsoft.com/office/drawing/2014/main" id="{0E510A69-13C6-478C-809C-6B5BF1FA2D61}"/>
              </a:ext>
            </a:extLst>
          </p:cNvPr>
          <p:cNvSpPr txBox="1">
            <a:spLocks noChangeArrowheads="1"/>
          </p:cNvSpPr>
          <p:nvPr/>
        </p:nvSpPr>
        <p:spPr>
          <a:xfrm>
            <a:off x="631087" y="1933861"/>
            <a:ext cx="22860000" cy="3278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marL="812800" marR="0" indent="-812800" algn="l" defTabSz="584200" rtl="0" latinLnBrk="0">
              <a:lnSpc>
                <a:spcPct val="100000"/>
              </a:lnSpc>
              <a:spcBef>
                <a:spcPts val="1600"/>
              </a:spcBef>
              <a:spcAft>
                <a:spcPts val="0"/>
              </a:spcAft>
              <a:buClr>
                <a:srgbClr val="008F00"/>
              </a:buClr>
              <a:buSzPct val="100000"/>
              <a:buFontTx/>
              <a:buChar char="■"/>
              <a:tabLst/>
              <a:defRPr sz="6400" b="0" i="0" u="none" strike="noStrike" cap="none" spc="0" baseline="0">
                <a:solidFill>
                  <a:srgbClr val="000000"/>
                </a:solidFill>
                <a:uFillTx/>
                <a:latin typeface="Times New Roman"/>
                <a:ea typeface="Times New Roman"/>
                <a:cs typeface="Times New Roman"/>
                <a:sym typeface="Times New Roman"/>
              </a:defRPr>
            </a:lvl1pPr>
            <a:lvl2pPr marL="1638300" marR="0" indent="-825500" algn="l" defTabSz="584200" rtl="0" latinLnBrk="0">
              <a:lnSpc>
                <a:spcPct val="100000"/>
              </a:lnSpc>
              <a:spcBef>
                <a:spcPts val="1600"/>
              </a:spcBef>
              <a:spcAft>
                <a:spcPts val="0"/>
              </a:spcAft>
              <a:buClr>
                <a:srgbClr val="FF9300"/>
              </a:buClr>
              <a:buSzPct val="100000"/>
              <a:buFontTx/>
              <a:buChar char="■"/>
              <a:tabLst/>
              <a:defRPr sz="5600" b="0" i="0" u="none" strike="noStrike" cap="none" spc="0" baseline="0">
                <a:solidFill>
                  <a:srgbClr val="000000"/>
                </a:solidFill>
                <a:uFillTx/>
                <a:latin typeface="Times New Roman"/>
                <a:ea typeface="Times New Roman"/>
                <a:cs typeface="Times New Roman"/>
                <a:sym typeface="Times New Roman"/>
              </a:defRPr>
            </a:lvl2pPr>
            <a:lvl3pPr marL="2032000" marR="0" indent="-812800" algn="l" defTabSz="584200" rtl="0" latinLnBrk="0">
              <a:lnSpc>
                <a:spcPct val="100000"/>
              </a:lnSpc>
              <a:spcBef>
                <a:spcPts val="1600"/>
              </a:spcBef>
              <a:spcAft>
                <a:spcPts val="0"/>
              </a:spcAft>
              <a:buClr>
                <a:srgbClr val="008F00"/>
              </a:buClr>
              <a:buSzPct val="75000"/>
              <a:buFontTx/>
              <a:buChar char="□"/>
              <a:tabLst/>
              <a:defRPr sz="4800" b="0" i="0" u="none" strike="noStrike" cap="none" spc="0" baseline="0">
                <a:solidFill>
                  <a:srgbClr val="000000"/>
                </a:solidFill>
                <a:uFillTx/>
                <a:latin typeface="Times New Roman"/>
                <a:ea typeface="Times New Roman"/>
                <a:cs typeface="Times New Roman"/>
                <a:sym typeface="Times New Roman"/>
              </a:defRPr>
            </a:lvl3pPr>
            <a:lvl4pPr marL="2184400" marR="0" indent="-812800" algn="l" defTabSz="584200" rtl="0" latinLnBrk="0">
              <a:lnSpc>
                <a:spcPct val="100000"/>
              </a:lnSpc>
              <a:spcBef>
                <a:spcPts val="1600"/>
              </a:spcBef>
              <a:spcAft>
                <a:spcPts val="0"/>
              </a:spcAft>
              <a:buClr>
                <a:srgbClr val="008F00"/>
              </a:buClr>
              <a:buSzPct val="100000"/>
              <a:buFontTx/>
              <a:buChar char="-"/>
              <a:tabLst/>
              <a:defRPr sz="4800" b="0" i="0" u="none" strike="noStrike" cap="none" spc="0" baseline="0">
                <a:solidFill>
                  <a:srgbClr val="000000"/>
                </a:solidFill>
                <a:uFillTx/>
                <a:latin typeface="Times New Roman"/>
                <a:ea typeface="Times New Roman"/>
                <a:cs typeface="Times New Roman"/>
                <a:sym typeface="Times New Roman"/>
              </a:defRPr>
            </a:lvl4pPr>
            <a:lvl5pPr marL="2641600" marR="0" indent="-812800" algn="l" defTabSz="584200" rtl="0" latinLnBrk="0">
              <a:lnSpc>
                <a:spcPct val="100000"/>
              </a:lnSpc>
              <a:spcBef>
                <a:spcPts val="1600"/>
              </a:spcBef>
              <a:spcAft>
                <a:spcPts val="0"/>
              </a:spcAft>
              <a:buClr>
                <a:srgbClr val="008F00"/>
              </a:buClr>
              <a:buSzPct val="75000"/>
              <a:buFontTx/>
              <a:buChar char="•"/>
              <a:tabLst/>
              <a:defRPr sz="4800" b="0" i="0" u="none" strike="noStrike" cap="none" spc="0" baseline="0">
                <a:solidFill>
                  <a:srgbClr val="000000"/>
                </a:solidFill>
                <a:uFillTx/>
                <a:latin typeface="Times New Roman"/>
                <a:ea typeface="Times New Roman"/>
                <a:cs typeface="Times New Roman"/>
                <a:sym typeface="Times New Roman"/>
              </a:defRPr>
            </a:lvl5pPr>
            <a:lvl6pPr marL="30988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6pPr>
            <a:lvl7pPr marL="35560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7pPr>
            <a:lvl8pPr marL="40132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8pPr>
            <a:lvl9pPr marL="4470400" marR="0" indent="-812800" algn="l" defTabSz="584200" rtl="0" latinLnBrk="0">
              <a:lnSpc>
                <a:spcPct val="100000"/>
              </a:lnSpc>
              <a:spcBef>
                <a:spcPts val="1600"/>
              </a:spcBef>
              <a:spcAft>
                <a:spcPts val="0"/>
              </a:spcAft>
              <a:buClr>
                <a:srgbClr val="008F00"/>
              </a:buClr>
              <a:buSzPct val="75000"/>
              <a:buFontTx/>
              <a:buChar char="■"/>
              <a:tabLst/>
              <a:defRPr sz="6400" b="0" i="0" u="none" strike="noStrike" cap="none" spc="0" baseline="0">
                <a:solidFill>
                  <a:srgbClr val="000000"/>
                </a:solidFill>
                <a:uFillTx/>
                <a:latin typeface="Times New Roman"/>
                <a:ea typeface="Times New Roman"/>
                <a:cs typeface="Times New Roman"/>
                <a:sym typeface="Times New Roman"/>
              </a:defRPr>
            </a:lvl9pPr>
          </a:lstStyle>
          <a:p>
            <a:pPr hangingPunct="1"/>
            <a:r>
              <a:rPr lang="en-US" altLang="en-US" sz="4800" dirty="0"/>
              <a:t>Condition can be anything allowed in a WHERE clause.</a:t>
            </a:r>
          </a:p>
          <a:p>
            <a:pPr hangingPunct="1"/>
            <a:r>
              <a:rPr lang="en-US" altLang="en-US" sz="4800" dirty="0"/>
              <a:t>Constraint is tested whenever any (!) of the referenced tables is modified.</a:t>
            </a:r>
          </a:p>
          <a:p>
            <a:pPr hangingPunct="1"/>
            <a:r>
              <a:rPr lang="en-US" altLang="en-US" sz="4800" dirty="0"/>
              <a:t>Violating modifications are rejected.</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B21DC345-BBAC-46B7-925A-915BF0551E73}"/>
              </a:ext>
            </a:extLst>
          </p:cNvPr>
          <p:cNvSpPr>
            <a:spLocks noGrp="1" noChangeArrowheads="1"/>
          </p:cNvSpPr>
          <p:nvPr>
            <p:ph type="title"/>
          </p:nvPr>
        </p:nvSpPr>
        <p:spPr>
          <a:xfrm>
            <a:off x="2115879" y="461039"/>
            <a:ext cx="15544800" cy="2209800"/>
          </a:xfrm>
          <a:noFill/>
        </p:spPr>
        <p:txBody>
          <a:bodyPr/>
          <a:lstStyle/>
          <a:p>
            <a:r>
              <a:rPr lang="en-US" altLang="en-US" dirty="0"/>
              <a:t>Example: assertions</a:t>
            </a:r>
          </a:p>
        </p:txBody>
      </p:sp>
      <p:graphicFrame>
        <p:nvGraphicFramePr>
          <p:cNvPr id="68611" name="Object 2">
            <a:hlinkClick r:id="" action="ppaction://ole?verb=0"/>
            <a:extLst>
              <a:ext uri="{FF2B5EF4-FFF2-40B4-BE49-F238E27FC236}">
                <a16:creationId xmlns:a16="http://schemas.microsoft.com/office/drawing/2014/main" id="{23D5ED20-D9AA-49EB-8714-06A33916BF21}"/>
              </a:ext>
            </a:extLst>
          </p:cNvPr>
          <p:cNvGraphicFramePr>
            <a:graphicFrameLocks/>
          </p:cNvGraphicFramePr>
          <p:nvPr>
            <p:extLst>
              <p:ext uri="{D42A27DB-BD31-4B8C-83A1-F6EECF244321}">
                <p14:modId xmlns:p14="http://schemas.microsoft.com/office/powerpoint/2010/main" val="3491259634"/>
              </p:ext>
            </p:extLst>
          </p:nvPr>
        </p:nvGraphicFramePr>
        <p:xfrm>
          <a:off x="2879727" y="4109117"/>
          <a:ext cx="8540750" cy="8181974"/>
        </p:xfrm>
        <a:graphic>
          <a:graphicData uri="http://schemas.openxmlformats.org/presentationml/2006/ole">
            <mc:AlternateContent xmlns:mc="http://schemas.openxmlformats.org/markup-compatibility/2006">
              <mc:Choice xmlns:v="urn:schemas-microsoft-com:vml" Requires="v">
                <p:oleObj name="Document" r:id="rId3" imgW="4101380" imgH="3938639" progId="Word.Document.8">
                  <p:embed/>
                </p:oleObj>
              </mc:Choice>
              <mc:Fallback>
                <p:oleObj name="Document" r:id="rId3" imgW="4101380" imgH="3938639" progId="Word.Document.8">
                  <p:embed/>
                  <p:pic>
                    <p:nvPicPr>
                      <p:cNvPr id="68611" name="Object 2">
                        <a:hlinkClick r:id="" action="ppaction://ole?verb=0"/>
                        <a:extLst>
                          <a:ext uri="{FF2B5EF4-FFF2-40B4-BE49-F238E27FC236}">
                            <a16:creationId xmlns:a16="http://schemas.microsoft.com/office/drawing/2014/main" id="{23D5ED20-D9AA-49EB-8714-06A33916BF2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727" y="4109117"/>
                        <a:ext cx="8540750" cy="818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2" name="Object 3">
            <a:hlinkClick r:id="" action="ppaction://ole?verb=0"/>
            <a:extLst>
              <a:ext uri="{FF2B5EF4-FFF2-40B4-BE49-F238E27FC236}">
                <a16:creationId xmlns:a16="http://schemas.microsoft.com/office/drawing/2014/main" id="{E9A7B2E3-6CB8-40BF-ABAF-EA40313F5830}"/>
              </a:ext>
            </a:extLst>
          </p:cNvPr>
          <p:cNvGraphicFramePr>
            <a:graphicFrameLocks/>
          </p:cNvGraphicFramePr>
          <p:nvPr>
            <p:extLst>
              <p:ext uri="{D42A27DB-BD31-4B8C-83A1-F6EECF244321}">
                <p14:modId xmlns:p14="http://schemas.microsoft.com/office/powerpoint/2010/main" val="3635156842"/>
              </p:ext>
            </p:extLst>
          </p:nvPr>
        </p:nvGraphicFramePr>
        <p:xfrm>
          <a:off x="12192000" y="8449340"/>
          <a:ext cx="7924800" cy="3914776"/>
        </p:xfrm>
        <a:graphic>
          <a:graphicData uri="http://schemas.openxmlformats.org/presentationml/2006/ole">
            <mc:AlternateContent xmlns:mc="http://schemas.openxmlformats.org/markup-compatibility/2006">
              <mc:Choice xmlns:v="urn:schemas-microsoft-com:vml" Requires="v">
                <p:oleObj name="Document" r:id="rId5" imgW="3963988" imgH="1958975" progId="Word.Document.8">
                  <p:embed/>
                </p:oleObj>
              </mc:Choice>
              <mc:Fallback>
                <p:oleObj name="Document" r:id="rId5" imgW="3963988" imgH="1958975" progId="Word.Document.8">
                  <p:embed/>
                  <p:pic>
                    <p:nvPicPr>
                      <p:cNvPr id="68612" name="Object 3">
                        <a:hlinkClick r:id="" action="ppaction://ole?verb=0"/>
                        <a:extLst>
                          <a:ext uri="{FF2B5EF4-FFF2-40B4-BE49-F238E27FC236}">
                            <a16:creationId xmlns:a16="http://schemas.microsoft.com/office/drawing/2014/main" id="{E9A7B2E3-6CB8-40BF-ABAF-EA40313F583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0" y="8449340"/>
                        <a:ext cx="7924800" cy="391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3" name="Rectangle 6">
            <a:extLst>
              <a:ext uri="{FF2B5EF4-FFF2-40B4-BE49-F238E27FC236}">
                <a16:creationId xmlns:a16="http://schemas.microsoft.com/office/drawing/2014/main" id="{E8067BFB-295D-4299-AAC1-B96184F8ED28}"/>
              </a:ext>
            </a:extLst>
          </p:cNvPr>
          <p:cNvSpPr>
            <a:spLocks noChangeArrowheads="1"/>
          </p:cNvSpPr>
          <p:nvPr/>
        </p:nvSpPr>
        <p:spPr bwMode="auto">
          <a:xfrm>
            <a:off x="12256469" y="7531766"/>
            <a:ext cx="2753961" cy="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976" tIns="88900" rIns="180976" bIns="88900">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37931725" indent="-37474525">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4800" b="1" i="1">
                <a:solidFill>
                  <a:schemeClr val="tx1"/>
                </a:solidFill>
                <a:latin typeface="Book Antiqua" panose="02040602050305030304" pitchFamily="18" charset="0"/>
              </a:rPr>
              <a:t>Reserves</a:t>
            </a:r>
          </a:p>
        </p:txBody>
      </p:sp>
      <p:sp>
        <p:nvSpPr>
          <p:cNvPr id="68614" name="Rectangle 7">
            <a:extLst>
              <a:ext uri="{FF2B5EF4-FFF2-40B4-BE49-F238E27FC236}">
                <a16:creationId xmlns:a16="http://schemas.microsoft.com/office/drawing/2014/main" id="{D36A2A03-B292-4AB0-A249-FBB0C3C39F09}"/>
              </a:ext>
            </a:extLst>
          </p:cNvPr>
          <p:cNvSpPr>
            <a:spLocks noChangeArrowheads="1"/>
          </p:cNvSpPr>
          <p:nvPr/>
        </p:nvSpPr>
        <p:spPr bwMode="auto">
          <a:xfrm>
            <a:off x="3070929" y="3035966"/>
            <a:ext cx="2316341" cy="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976" tIns="88900" rIns="180976" bIns="88900">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37931725" indent="-37474525">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4800" b="1" i="1">
                <a:solidFill>
                  <a:schemeClr val="tx1"/>
                </a:solidFill>
                <a:latin typeface="Book Antiqua" panose="02040602050305030304" pitchFamily="18" charset="0"/>
              </a:rPr>
              <a:t>Sailors</a:t>
            </a:r>
          </a:p>
        </p:txBody>
      </p:sp>
      <p:graphicFrame>
        <p:nvGraphicFramePr>
          <p:cNvPr id="11" name="Table 10">
            <a:extLst>
              <a:ext uri="{FF2B5EF4-FFF2-40B4-BE49-F238E27FC236}">
                <a16:creationId xmlns:a16="http://schemas.microsoft.com/office/drawing/2014/main" id="{40AED7B0-05DE-4650-9274-2F2EEE2A1E51}"/>
              </a:ext>
            </a:extLst>
          </p:cNvPr>
          <p:cNvGraphicFramePr>
            <a:graphicFrameLocks noGrp="1"/>
          </p:cNvGraphicFramePr>
          <p:nvPr>
            <p:extLst>
              <p:ext uri="{D42A27DB-BD31-4B8C-83A1-F6EECF244321}">
                <p14:modId xmlns:p14="http://schemas.microsoft.com/office/powerpoint/2010/main" val="1433501875"/>
              </p:ext>
            </p:extLst>
          </p:nvPr>
        </p:nvGraphicFramePr>
        <p:xfrm>
          <a:off x="12496800" y="4604417"/>
          <a:ext cx="4572000" cy="2562222"/>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854074">
                <a:tc>
                  <a:txBody>
                    <a:bodyPr/>
                    <a:lstStyle>
                      <a:lvl1pPr defTabSz="457200">
                        <a:spcBef>
                          <a:spcPct val="20000"/>
                        </a:spcBef>
                        <a:buClr>
                          <a:schemeClr val="tx1"/>
                        </a:buClr>
                        <a:buSzPct val="75000"/>
                        <a:buFont typeface="Wingdings" panose="05000000000000000000" pitchFamily="2" charset="2"/>
                        <a:defRPr sz="2400">
                          <a:solidFill>
                            <a:schemeClr val="tx1"/>
                          </a:solidFill>
                          <a:latin typeface="Book Antiqua" panose="02040602050305030304" pitchFamily="18" charset="0"/>
                          <a:ea typeface="ＭＳ Ｐゴシック" panose="020B0600070205080204" pitchFamily="34" charset="-128"/>
                        </a:defRPr>
                      </a:lvl1pPr>
                      <a:lvl2pPr marL="37931725" indent="-37474525" defTabSz="457200">
                        <a:spcBef>
                          <a:spcPct val="20000"/>
                        </a:spcBef>
                        <a:buClr>
                          <a:schemeClr val="tx1"/>
                        </a:buClr>
                        <a:buFont typeface="Wingdings" panose="05000000000000000000" pitchFamily="2" charset="2"/>
                        <a:defRPr sz="2000">
                          <a:solidFill>
                            <a:schemeClr val="tx1"/>
                          </a:solidFill>
                          <a:latin typeface="Book Antiqua" panose="02040602050305030304" pitchFamily="18" charset="0"/>
                          <a:ea typeface="ＭＳ Ｐゴシック" panose="020B0600070205080204" pitchFamily="34" charset="-128"/>
                        </a:defRPr>
                      </a:lvl2pPr>
                      <a:lvl3pPr>
                        <a:spcBef>
                          <a:spcPct val="20000"/>
                        </a:spcBef>
                        <a:defRPr>
                          <a:solidFill>
                            <a:schemeClr val="tx1"/>
                          </a:solidFill>
                          <a:latin typeface="Book Antiqua" panose="02040602050305030304" pitchFamily="18" charset="0"/>
                          <a:ea typeface="ＭＳ Ｐゴシック" panose="020B0600070205080204" pitchFamily="34" charset="-128"/>
                        </a:defRPr>
                      </a:lvl3pPr>
                      <a:lvl4pPr>
                        <a:spcBef>
                          <a:spcPct val="20000"/>
                        </a:spcBef>
                        <a:defRPr sz="1600">
                          <a:solidFill>
                            <a:schemeClr val="tx1"/>
                          </a:solidFill>
                          <a:latin typeface="Book Antiqua" panose="02040602050305030304" pitchFamily="18" charset="0"/>
                          <a:ea typeface="ＭＳ Ｐゴシック" panose="020B0600070205080204" pitchFamily="34" charset="-128"/>
                        </a:defRPr>
                      </a:lvl4pPr>
                      <a:lvl5pPr>
                        <a:spcBef>
                          <a:spcPct val="20000"/>
                        </a:spcBef>
                        <a:defRPr sz="1600">
                          <a:solidFill>
                            <a:schemeClr val="tx1"/>
                          </a:solidFill>
                          <a:latin typeface="Book Antiqua" panose="02040602050305030304" pitchFamily="18"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5600" b="1" i="0" u="sng" strike="noStrike" cap="none" normalizeH="0" baseline="0">
                          <a:ln>
                            <a:noFill/>
                          </a:ln>
                          <a:solidFill>
                            <a:srgbClr val="FFF6E9"/>
                          </a:solidFill>
                          <a:effectLst/>
                          <a:latin typeface="Times New Roman" panose="02020603050405020304" pitchFamily="18" charset="0"/>
                          <a:ea typeface="ＭＳ Ｐゴシック" panose="020B0600070205080204" pitchFamily="34" charset="-128"/>
                          <a:cs typeface="Times New Roman" panose="02020603050405020304" pitchFamily="18" charset="0"/>
                        </a:rPr>
                        <a:t>bid</a:t>
                      </a:r>
                      <a:endParaRPr kumimoji="0" lang="en-US" altLang="en-US" sz="2000" b="1" i="0" u="none" strike="noStrike" cap="none" normalizeH="0" baseline="0">
                        <a:ln>
                          <a:noFill/>
                        </a:ln>
                        <a:solidFill>
                          <a:srgbClr val="FFF6E9"/>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137160" marR="137160" marT="0" marB="0"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Clr>
                          <a:schemeClr val="tx1"/>
                        </a:buClr>
                        <a:buSzPct val="75000"/>
                        <a:buFont typeface="Wingdings" panose="05000000000000000000" pitchFamily="2" charset="2"/>
                        <a:defRPr sz="2400">
                          <a:solidFill>
                            <a:schemeClr val="tx1"/>
                          </a:solidFill>
                          <a:latin typeface="Book Antiqua" panose="02040602050305030304" pitchFamily="18" charset="0"/>
                          <a:ea typeface="ＭＳ Ｐゴシック" panose="020B0600070205080204" pitchFamily="34" charset="-128"/>
                        </a:defRPr>
                      </a:lvl1pPr>
                      <a:lvl2pPr marL="37931725" indent="-37474525" defTabSz="457200">
                        <a:spcBef>
                          <a:spcPct val="20000"/>
                        </a:spcBef>
                        <a:buClr>
                          <a:schemeClr val="tx1"/>
                        </a:buClr>
                        <a:buFont typeface="Wingdings" panose="05000000000000000000" pitchFamily="2" charset="2"/>
                        <a:defRPr sz="2000">
                          <a:solidFill>
                            <a:schemeClr val="tx1"/>
                          </a:solidFill>
                          <a:latin typeface="Book Antiqua" panose="02040602050305030304" pitchFamily="18" charset="0"/>
                          <a:ea typeface="ＭＳ Ｐゴシック" panose="020B0600070205080204" pitchFamily="34" charset="-128"/>
                        </a:defRPr>
                      </a:lvl2pPr>
                      <a:lvl3pPr>
                        <a:spcBef>
                          <a:spcPct val="20000"/>
                        </a:spcBef>
                        <a:defRPr>
                          <a:solidFill>
                            <a:schemeClr val="tx1"/>
                          </a:solidFill>
                          <a:latin typeface="Book Antiqua" panose="02040602050305030304" pitchFamily="18" charset="0"/>
                          <a:ea typeface="ＭＳ Ｐゴシック" panose="020B0600070205080204" pitchFamily="34" charset="-128"/>
                        </a:defRPr>
                      </a:lvl3pPr>
                      <a:lvl4pPr>
                        <a:spcBef>
                          <a:spcPct val="20000"/>
                        </a:spcBef>
                        <a:defRPr sz="1600">
                          <a:solidFill>
                            <a:schemeClr val="tx1"/>
                          </a:solidFill>
                          <a:latin typeface="Book Antiqua" panose="02040602050305030304" pitchFamily="18" charset="0"/>
                          <a:ea typeface="ＭＳ Ｐゴシック" panose="020B0600070205080204" pitchFamily="34" charset="-128"/>
                        </a:defRPr>
                      </a:lvl4pPr>
                      <a:lvl5pPr>
                        <a:spcBef>
                          <a:spcPct val="20000"/>
                        </a:spcBef>
                        <a:defRPr sz="1600">
                          <a:solidFill>
                            <a:schemeClr val="tx1"/>
                          </a:solidFill>
                          <a:latin typeface="Book Antiqua" panose="02040602050305030304" pitchFamily="18"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5600" b="1" i="0" u="none" strike="noStrike" cap="none" normalizeH="0" baseline="0">
                          <a:ln>
                            <a:noFill/>
                          </a:ln>
                          <a:solidFill>
                            <a:srgbClr val="FFF6E9"/>
                          </a:solidFill>
                          <a:effectLst/>
                          <a:latin typeface="Times New Roman" panose="02020603050405020304" pitchFamily="18" charset="0"/>
                          <a:ea typeface="ＭＳ Ｐゴシック" panose="020B0600070205080204" pitchFamily="34" charset="-128"/>
                          <a:cs typeface="Times New Roman" panose="02020603050405020304" pitchFamily="18" charset="0"/>
                        </a:rPr>
                        <a:t>colour</a:t>
                      </a:r>
                      <a:endParaRPr kumimoji="0" lang="en-US" altLang="en-US" sz="2000" b="1" i="0" u="none" strike="noStrike" cap="none" normalizeH="0" baseline="0">
                        <a:ln>
                          <a:noFill/>
                        </a:ln>
                        <a:solidFill>
                          <a:srgbClr val="FFF6E9"/>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137160" marR="137160" marT="0" marB="0"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54074">
                <a:tc>
                  <a:txBody>
                    <a:bodyPr/>
                    <a:lstStyle>
                      <a:lvl1pPr defTabSz="457200">
                        <a:spcBef>
                          <a:spcPct val="20000"/>
                        </a:spcBef>
                        <a:buClr>
                          <a:schemeClr val="tx1"/>
                        </a:buClr>
                        <a:buSzPct val="75000"/>
                        <a:buFont typeface="Wingdings" panose="05000000000000000000" pitchFamily="2" charset="2"/>
                        <a:defRPr sz="2400">
                          <a:solidFill>
                            <a:schemeClr val="tx1"/>
                          </a:solidFill>
                          <a:latin typeface="Book Antiqua" panose="02040602050305030304" pitchFamily="18" charset="0"/>
                          <a:ea typeface="ＭＳ Ｐゴシック" panose="020B0600070205080204" pitchFamily="34" charset="-128"/>
                        </a:defRPr>
                      </a:lvl1pPr>
                      <a:lvl2pPr marL="37931725" indent="-37474525" defTabSz="457200">
                        <a:spcBef>
                          <a:spcPct val="20000"/>
                        </a:spcBef>
                        <a:buClr>
                          <a:schemeClr val="tx1"/>
                        </a:buClr>
                        <a:buFont typeface="Wingdings" panose="05000000000000000000" pitchFamily="2" charset="2"/>
                        <a:defRPr sz="2000">
                          <a:solidFill>
                            <a:schemeClr val="tx1"/>
                          </a:solidFill>
                          <a:latin typeface="Book Antiqua" panose="02040602050305030304" pitchFamily="18" charset="0"/>
                          <a:ea typeface="ＭＳ Ｐゴシック" panose="020B0600070205080204" pitchFamily="34" charset="-128"/>
                        </a:defRPr>
                      </a:lvl2pPr>
                      <a:lvl3pPr>
                        <a:spcBef>
                          <a:spcPct val="20000"/>
                        </a:spcBef>
                        <a:defRPr>
                          <a:solidFill>
                            <a:schemeClr val="tx1"/>
                          </a:solidFill>
                          <a:latin typeface="Book Antiqua" panose="02040602050305030304" pitchFamily="18" charset="0"/>
                          <a:ea typeface="ＭＳ Ｐゴシック" panose="020B0600070205080204" pitchFamily="34" charset="-128"/>
                        </a:defRPr>
                      </a:lvl3pPr>
                      <a:lvl4pPr>
                        <a:spcBef>
                          <a:spcPct val="20000"/>
                        </a:spcBef>
                        <a:defRPr sz="1600">
                          <a:solidFill>
                            <a:schemeClr val="tx1"/>
                          </a:solidFill>
                          <a:latin typeface="Book Antiqua" panose="02040602050305030304" pitchFamily="18" charset="0"/>
                          <a:ea typeface="ＭＳ Ｐゴシック" panose="020B0600070205080204" pitchFamily="34" charset="-128"/>
                        </a:defRPr>
                      </a:lvl4pPr>
                      <a:lvl5pPr>
                        <a:spcBef>
                          <a:spcPct val="20000"/>
                        </a:spcBef>
                        <a:defRPr sz="1600">
                          <a:solidFill>
                            <a:schemeClr val="tx1"/>
                          </a:solidFill>
                          <a:latin typeface="Book Antiqua" panose="02040602050305030304" pitchFamily="18"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5600" b="0" i="0" u="none" strike="noStrike" cap="none" normalizeH="0" baseline="0">
                          <a:ln>
                            <a:noFill/>
                          </a:ln>
                          <a:solidFill>
                            <a:srgbClr val="005400"/>
                          </a:solidFill>
                          <a:effectLst/>
                          <a:latin typeface="Times New Roman" panose="02020603050405020304" pitchFamily="18" charset="0"/>
                          <a:ea typeface="ＭＳ Ｐゴシック" panose="020B0600070205080204" pitchFamily="34" charset="-128"/>
                          <a:cs typeface="Times New Roman" panose="02020603050405020304" pitchFamily="18" charset="0"/>
                        </a:rPr>
                        <a:t>101</a:t>
                      </a:r>
                      <a:endParaRPr kumimoji="0" lang="en-US" altLang="en-US" sz="2000" b="0" i="0" u="none" strike="noStrike" cap="none" normalizeH="0" baseline="0">
                        <a:ln>
                          <a:noFill/>
                        </a:ln>
                        <a:solidFill>
                          <a:srgbClr val="005400"/>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137160" marR="137160" marT="0" marB="0"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9E7"/>
                    </a:solidFill>
                  </a:tcPr>
                </a:tc>
                <a:tc>
                  <a:txBody>
                    <a:bodyPr/>
                    <a:lstStyle>
                      <a:lvl1pPr defTabSz="457200">
                        <a:spcBef>
                          <a:spcPct val="20000"/>
                        </a:spcBef>
                        <a:buClr>
                          <a:schemeClr val="tx1"/>
                        </a:buClr>
                        <a:buSzPct val="75000"/>
                        <a:buFont typeface="Wingdings" panose="05000000000000000000" pitchFamily="2" charset="2"/>
                        <a:defRPr sz="2400">
                          <a:solidFill>
                            <a:schemeClr val="tx1"/>
                          </a:solidFill>
                          <a:latin typeface="Book Antiqua" panose="02040602050305030304" pitchFamily="18" charset="0"/>
                          <a:ea typeface="ＭＳ Ｐゴシック" panose="020B0600070205080204" pitchFamily="34" charset="-128"/>
                        </a:defRPr>
                      </a:lvl1pPr>
                      <a:lvl2pPr marL="37931725" indent="-37474525" defTabSz="457200">
                        <a:spcBef>
                          <a:spcPct val="20000"/>
                        </a:spcBef>
                        <a:buClr>
                          <a:schemeClr val="tx1"/>
                        </a:buClr>
                        <a:buFont typeface="Wingdings" panose="05000000000000000000" pitchFamily="2" charset="2"/>
                        <a:defRPr sz="2000">
                          <a:solidFill>
                            <a:schemeClr val="tx1"/>
                          </a:solidFill>
                          <a:latin typeface="Book Antiqua" panose="02040602050305030304" pitchFamily="18" charset="0"/>
                          <a:ea typeface="ＭＳ Ｐゴシック" panose="020B0600070205080204" pitchFamily="34" charset="-128"/>
                        </a:defRPr>
                      </a:lvl2pPr>
                      <a:lvl3pPr>
                        <a:spcBef>
                          <a:spcPct val="20000"/>
                        </a:spcBef>
                        <a:defRPr>
                          <a:solidFill>
                            <a:schemeClr val="tx1"/>
                          </a:solidFill>
                          <a:latin typeface="Book Antiqua" panose="02040602050305030304" pitchFamily="18" charset="0"/>
                          <a:ea typeface="ＭＳ Ｐゴシック" panose="020B0600070205080204" pitchFamily="34" charset="-128"/>
                        </a:defRPr>
                      </a:lvl3pPr>
                      <a:lvl4pPr>
                        <a:spcBef>
                          <a:spcPct val="20000"/>
                        </a:spcBef>
                        <a:defRPr sz="1600">
                          <a:solidFill>
                            <a:schemeClr val="tx1"/>
                          </a:solidFill>
                          <a:latin typeface="Book Antiqua" panose="02040602050305030304" pitchFamily="18" charset="0"/>
                          <a:ea typeface="ＭＳ Ｐゴシック" panose="020B0600070205080204" pitchFamily="34" charset="-128"/>
                        </a:defRPr>
                      </a:lvl4pPr>
                      <a:lvl5pPr>
                        <a:spcBef>
                          <a:spcPct val="20000"/>
                        </a:spcBef>
                        <a:defRPr sz="1600">
                          <a:solidFill>
                            <a:schemeClr val="tx1"/>
                          </a:solidFill>
                          <a:latin typeface="Book Antiqua" panose="02040602050305030304" pitchFamily="18"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5600" b="0" i="0" u="none" strike="noStrike" cap="none" normalizeH="0" baseline="0">
                          <a:ln>
                            <a:noFill/>
                          </a:ln>
                          <a:solidFill>
                            <a:srgbClr val="005400"/>
                          </a:solidFill>
                          <a:effectLst/>
                          <a:latin typeface="Times New Roman" panose="02020603050405020304" pitchFamily="18" charset="0"/>
                          <a:ea typeface="ＭＳ Ｐゴシック" panose="020B0600070205080204" pitchFamily="34" charset="-128"/>
                          <a:cs typeface="Times New Roman" panose="02020603050405020304" pitchFamily="18" charset="0"/>
                        </a:rPr>
                        <a:t>green</a:t>
                      </a:r>
                      <a:endParaRPr kumimoji="0" lang="en-US" altLang="en-US" sz="2000" b="0" i="0" u="none" strike="noStrike" cap="none" normalizeH="0" baseline="0">
                        <a:ln>
                          <a:noFill/>
                        </a:ln>
                        <a:solidFill>
                          <a:srgbClr val="005400"/>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137160" marR="137160" marT="0" marB="0"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9E7"/>
                    </a:solidFill>
                  </a:tcPr>
                </a:tc>
                <a:extLst>
                  <a:ext uri="{0D108BD9-81ED-4DB2-BD59-A6C34878D82A}">
                    <a16:rowId xmlns:a16="http://schemas.microsoft.com/office/drawing/2014/main" val="10001"/>
                  </a:ext>
                </a:extLst>
              </a:tr>
              <a:tr h="854074">
                <a:tc>
                  <a:txBody>
                    <a:bodyPr/>
                    <a:lstStyle>
                      <a:lvl1pPr defTabSz="457200">
                        <a:spcBef>
                          <a:spcPct val="20000"/>
                        </a:spcBef>
                        <a:buClr>
                          <a:schemeClr val="tx1"/>
                        </a:buClr>
                        <a:buSzPct val="75000"/>
                        <a:buFont typeface="Wingdings" panose="05000000000000000000" pitchFamily="2" charset="2"/>
                        <a:defRPr sz="2400">
                          <a:solidFill>
                            <a:schemeClr val="tx1"/>
                          </a:solidFill>
                          <a:latin typeface="Book Antiqua" panose="02040602050305030304" pitchFamily="18" charset="0"/>
                          <a:ea typeface="ＭＳ Ｐゴシック" panose="020B0600070205080204" pitchFamily="34" charset="-128"/>
                        </a:defRPr>
                      </a:lvl1pPr>
                      <a:lvl2pPr marL="37931725" indent="-37474525" defTabSz="457200">
                        <a:spcBef>
                          <a:spcPct val="20000"/>
                        </a:spcBef>
                        <a:buClr>
                          <a:schemeClr val="tx1"/>
                        </a:buClr>
                        <a:buFont typeface="Wingdings" panose="05000000000000000000" pitchFamily="2" charset="2"/>
                        <a:defRPr sz="2000">
                          <a:solidFill>
                            <a:schemeClr val="tx1"/>
                          </a:solidFill>
                          <a:latin typeface="Book Antiqua" panose="02040602050305030304" pitchFamily="18" charset="0"/>
                          <a:ea typeface="ＭＳ Ｐゴシック" panose="020B0600070205080204" pitchFamily="34" charset="-128"/>
                        </a:defRPr>
                      </a:lvl2pPr>
                      <a:lvl3pPr>
                        <a:spcBef>
                          <a:spcPct val="20000"/>
                        </a:spcBef>
                        <a:defRPr>
                          <a:solidFill>
                            <a:schemeClr val="tx1"/>
                          </a:solidFill>
                          <a:latin typeface="Book Antiqua" panose="02040602050305030304" pitchFamily="18" charset="0"/>
                          <a:ea typeface="ＭＳ Ｐゴシック" panose="020B0600070205080204" pitchFamily="34" charset="-128"/>
                        </a:defRPr>
                      </a:lvl3pPr>
                      <a:lvl4pPr>
                        <a:spcBef>
                          <a:spcPct val="20000"/>
                        </a:spcBef>
                        <a:defRPr sz="1600">
                          <a:solidFill>
                            <a:schemeClr val="tx1"/>
                          </a:solidFill>
                          <a:latin typeface="Book Antiqua" panose="02040602050305030304" pitchFamily="18" charset="0"/>
                          <a:ea typeface="ＭＳ Ｐゴシック" panose="020B0600070205080204" pitchFamily="34" charset="-128"/>
                        </a:defRPr>
                      </a:lvl4pPr>
                      <a:lvl5pPr>
                        <a:spcBef>
                          <a:spcPct val="20000"/>
                        </a:spcBef>
                        <a:defRPr sz="1600">
                          <a:solidFill>
                            <a:schemeClr val="tx1"/>
                          </a:solidFill>
                          <a:latin typeface="Book Antiqua" panose="02040602050305030304" pitchFamily="18"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5600" b="0" i="0" u="none" strike="noStrike" cap="none" normalizeH="0" baseline="0" dirty="0">
                          <a:ln>
                            <a:noFill/>
                          </a:ln>
                          <a:solidFill>
                            <a:srgbClr val="005400"/>
                          </a:solidFill>
                          <a:effectLst/>
                          <a:latin typeface="Times New Roman" panose="02020603050405020304" pitchFamily="18" charset="0"/>
                          <a:ea typeface="ＭＳ Ｐゴシック" panose="020B0600070205080204" pitchFamily="34" charset="-128"/>
                          <a:cs typeface="Times New Roman" panose="02020603050405020304" pitchFamily="18" charset="0"/>
                        </a:rPr>
                        <a:t>103</a:t>
                      </a:r>
                      <a:endParaRPr kumimoji="0" lang="en-US" altLang="en-US" sz="2000" b="0" i="0" u="none" strike="noStrike" cap="none" normalizeH="0" baseline="0" dirty="0">
                        <a:ln>
                          <a:noFill/>
                        </a:ln>
                        <a:solidFill>
                          <a:srgbClr val="005400"/>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137160" marR="137160" marT="0" marB="0"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defTabSz="457200">
                        <a:spcBef>
                          <a:spcPct val="20000"/>
                        </a:spcBef>
                        <a:buClr>
                          <a:schemeClr val="tx1"/>
                        </a:buClr>
                        <a:buSzPct val="75000"/>
                        <a:buFont typeface="Wingdings" panose="05000000000000000000" pitchFamily="2" charset="2"/>
                        <a:defRPr sz="2400">
                          <a:solidFill>
                            <a:schemeClr val="tx1"/>
                          </a:solidFill>
                          <a:latin typeface="Book Antiqua" panose="02040602050305030304" pitchFamily="18" charset="0"/>
                          <a:ea typeface="ＭＳ Ｐゴシック" panose="020B0600070205080204" pitchFamily="34" charset="-128"/>
                        </a:defRPr>
                      </a:lvl1pPr>
                      <a:lvl2pPr marL="37931725" indent="-37474525" defTabSz="457200">
                        <a:spcBef>
                          <a:spcPct val="20000"/>
                        </a:spcBef>
                        <a:buClr>
                          <a:schemeClr val="tx1"/>
                        </a:buClr>
                        <a:buFont typeface="Wingdings" panose="05000000000000000000" pitchFamily="2" charset="2"/>
                        <a:defRPr sz="2000">
                          <a:solidFill>
                            <a:schemeClr val="tx1"/>
                          </a:solidFill>
                          <a:latin typeface="Book Antiqua" panose="02040602050305030304" pitchFamily="18" charset="0"/>
                          <a:ea typeface="ＭＳ Ｐゴシック" panose="020B0600070205080204" pitchFamily="34" charset="-128"/>
                        </a:defRPr>
                      </a:lvl2pPr>
                      <a:lvl3pPr>
                        <a:spcBef>
                          <a:spcPct val="20000"/>
                        </a:spcBef>
                        <a:defRPr>
                          <a:solidFill>
                            <a:schemeClr val="tx1"/>
                          </a:solidFill>
                          <a:latin typeface="Book Antiqua" panose="02040602050305030304" pitchFamily="18" charset="0"/>
                          <a:ea typeface="ＭＳ Ｐゴシック" panose="020B0600070205080204" pitchFamily="34" charset="-128"/>
                        </a:defRPr>
                      </a:lvl3pPr>
                      <a:lvl4pPr>
                        <a:spcBef>
                          <a:spcPct val="20000"/>
                        </a:spcBef>
                        <a:defRPr sz="1600">
                          <a:solidFill>
                            <a:schemeClr val="tx1"/>
                          </a:solidFill>
                          <a:latin typeface="Book Antiqua" panose="02040602050305030304" pitchFamily="18" charset="0"/>
                          <a:ea typeface="ＭＳ Ｐゴシック" panose="020B0600070205080204" pitchFamily="34" charset="-128"/>
                        </a:defRPr>
                      </a:lvl4pPr>
                      <a:lvl5pPr>
                        <a:spcBef>
                          <a:spcPct val="20000"/>
                        </a:spcBef>
                        <a:defRPr sz="1600">
                          <a:solidFill>
                            <a:schemeClr val="tx1"/>
                          </a:solidFill>
                          <a:latin typeface="Book Antiqua" panose="02040602050305030304" pitchFamily="18" charset="0"/>
                          <a:ea typeface="ＭＳ Ｐゴシック" panose="020B0600070205080204" pitchFamily="34" charset="-128"/>
                        </a:defRPr>
                      </a:lvl5pPr>
                      <a:lvl6pPr marL="4572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6pPr>
                      <a:lvl7pPr marL="9144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7pPr>
                      <a:lvl8pPr marL="13716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8pPr>
                      <a:lvl9pPr marL="1828800" eaLnBrk="0" fontAlgn="base" hangingPunct="0">
                        <a:spcBef>
                          <a:spcPct val="20000"/>
                        </a:spcBef>
                        <a:spcAft>
                          <a:spcPct val="0"/>
                        </a:spcAft>
                        <a:defRPr sz="1600">
                          <a:solidFill>
                            <a:schemeClr val="tx1"/>
                          </a:solidFill>
                          <a:latin typeface="Book Antiqua" panose="02040602050305030304" pitchFamily="18"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5600" b="0" i="0" u="none" strike="noStrike" cap="none" normalizeH="0" baseline="0" dirty="0">
                          <a:ln>
                            <a:noFill/>
                          </a:ln>
                          <a:solidFill>
                            <a:srgbClr val="005400"/>
                          </a:solidFill>
                          <a:effectLst/>
                          <a:latin typeface="Times New Roman" panose="02020603050405020304" pitchFamily="18" charset="0"/>
                          <a:ea typeface="ＭＳ Ｐゴシック" panose="020B0600070205080204" pitchFamily="34" charset="-128"/>
                          <a:cs typeface="Times New Roman" panose="02020603050405020304" pitchFamily="18" charset="0"/>
                        </a:rPr>
                        <a:t>red</a:t>
                      </a:r>
                      <a:endParaRPr kumimoji="0" lang="en-US" altLang="en-US" sz="2000" b="0" i="0" u="none" strike="noStrike" cap="none" normalizeH="0" baseline="0" dirty="0">
                        <a:ln>
                          <a:noFill/>
                        </a:ln>
                        <a:solidFill>
                          <a:srgbClr val="005400"/>
                        </a:solidFill>
                        <a:effectLst/>
                        <a:latin typeface="Times New Roman" panose="02020603050405020304" pitchFamily="18" charset="0"/>
                        <a:ea typeface="ＭＳ Ｐゴシック" panose="020B0600070205080204" pitchFamily="34" charset="-128"/>
                        <a:cs typeface="Times New Roman" panose="02020603050405020304" pitchFamily="18" charset="0"/>
                      </a:endParaRPr>
                    </a:p>
                  </a:txBody>
                  <a:tcPr marL="137160" marR="137160" marT="0" marB="0"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68625" name="Rectangle 6">
            <a:extLst>
              <a:ext uri="{FF2B5EF4-FFF2-40B4-BE49-F238E27FC236}">
                <a16:creationId xmlns:a16="http://schemas.microsoft.com/office/drawing/2014/main" id="{E12C601D-0126-4660-BB35-30C0178ABE26}"/>
              </a:ext>
            </a:extLst>
          </p:cNvPr>
          <p:cNvSpPr>
            <a:spLocks noChangeArrowheads="1"/>
          </p:cNvSpPr>
          <p:nvPr/>
        </p:nvSpPr>
        <p:spPr bwMode="auto">
          <a:xfrm>
            <a:off x="12384864" y="3502690"/>
            <a:ext cx="1973299" cy="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976" tIns="88900" rIns="180976" bIns="88900">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37931725" indent="-37474525">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4800" b="1" i="1">
                <a:solidFill>
                  <a:schemeClr val="tx1"/>
                </a:solidFill>
                <a:latin typeface="Book Antiqua" panose="02040602050305030304" pitchFamily="18" charset="0"/>
              </a:rPr>
              <a:t>Boats</a:t>
            </a:r>
          </a:p>
        </p:txBody>
      </p:sp>
      <p:sp>
        <p:nvSpPr>
          <p:cNvPr id="9" name="TextBox 8">
            <a:extLst>
              <a:ext uri="{FF2B5EF4-FFF2-40B4-BE49-F238E27FC236}">
                <a16:creationId xmlns:a16="http://schemas.microsoft.com/office/drawing/2014/main" id="{ACC0D8A2-FC9A-4734-804C-3A72CBD02E09}"/>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44</a:t>
            </a:fld>
            <a:endParaRPr lang="en-US" sz="3200" dirty="0"/>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A3630A5-5B43-4BE0-9657-DCF3206B2796}"/>
              </a:ext>
            </a:extLst>
          </p:cNvPr>
          <p:cNvSpPr>
            <a:spLocks noChangeArrowheads="1"/>
          </p:cNvSpPr>
          <p:nvPr/>
        </p:nvSpPr>
        <p:spPr bwMode="auto">
          <a:xfrm>
            <a:off x="4419600" y="12496800"/>
            <a:ext cx="3810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37931725" indent="-37474525">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4800">
              <a:solidFill>
                <a:schemeClr val="tx1"/>
              </a:solidFill>
              <a:latin typeface="Times New Roman" panose="02020603050405020304" pitchFamily="18" charset="0"/>
            </a:endParaRPr>
          </a:p>
        </p:txBody>
      </p:sp>
      <p:sp>
        <p:nvSpPr>
          <p:cNvPr id="70659" name="Rectangle 3">
            <a:extLst>
              <a:ext uri="{FF2B5EF4-FFF2-40B4-BE49-F238E27FC236}">
                <a16:creationId xmlns:a16="http://schemas.microsoft.com/office/drawing/2014/main" id="{86639723-AAAC-4A3B-ACFB-8AA0690FD2F9}"/>
              </a:ext>
            </a:extLst>
          </p:cNvPr>
          <p:cNvSpPr>
            <a:spLocks noChangeArrowheads="1"/>
          </p:cNvSpPr>
          <p:nvPr/>
        </p:nvSpPr>
        <p:spPr bwMode="auto">
          <a:xfrm>
            <a:off x="9296400" y="12496800"/>
            <a:ext cx="5791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37931725" indent="-37474525">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4800">
              <a:solidFill>
                <a:schemeClr val="tx1"/>
              </a:solidFill>
              <a:latin typeface="Times New Roman" panose="02020603050405020304" pitchFamily="18" charset="0"/>
            </a:endParaRPr>
          </a:p>
        </p:txBody>
      </p:sp>
      <p:sp>
        <p:nvSpPr>
          <p:cNvPr id="70660" name="Rectangle 4">
            <a:extLst>
              <a:ext uri="{FF2B5EF4-FFF2-40B4-BE49-F238E27FC236}">
                <a16:creationId xmlns:a16="http://schemas.microsoft.com/office/drawing/2014/main" id="{9C9A104D-C5B9-4947-9F7B-1CADD3B2C2D8}"/>
              </a:ext>
            </a:extLst>
          </p:cNvPr>
          <p:cNvSpPr>
            <a:spLocks noGrp="1" noChangeArrowheads="1"/>
          </p:cNvSpPr>
          <p:nvPr>
            <p:ph type="title"/>
          </p:nvPr>
        </p:nvSpPr>
        <p:spPr>
          <a:xfrm>
            <a:off x="-4129249" y="-293983"/>
            <a:ext cx="15592424" cy="1984376"/>
          </a:xfrm>
        </p:spPr>
        <p:txBody>
          <a:bodyPr/>
          <a:lstStyle/>
          <a:p>
            <a:r>
              <a:rPr lang="en-US" altLang="en-US" dirty="0"/>
              <a:t>Assertions</a:t>
            </a:r>
          </a:p>
        </p:txBody>
      </p:sp>
      <p:sp>
        <p:nvSpPr>
          <p:cNvPr id="125957" name="Rectangle 5">
            <a:extLst>
              <a:ext uri="{FF2B5EF4-FFF2-40B4-BE49-F238E27FC236}">
                <a16:creationId xmlns:a16="http://schemas.microsoft.com/office/drawing/2014/main" id="{488F35C0-A767-42F3-BB2B-E9B5F9AAE679}"/>
              </a:ext>
            </a:extLst>
          </p:cNvPr>
          <p:cNvSpPr>
            <a:spLocks noGrp="1" noChangeArrowheads="1"/>
          </p:cNvSpPr>
          <p:nvPr>
            <p:ph sz="quarter" idx="1"/>
          </p:nvPr>
        </p:nvSpPr>
        <p:spPr>
          <a:xfrm>
            <a:off x="689751" y="1851026"/>
            <a:ext cx="17983200" cy="8991600"/>
          </a:xfrm>
        </p:spPr>
        <p:txBody>
          <a:bodyPr/>
          <a:lstStyle/>
          <a:p>
            <a:pPr>
              <a:lnSpc>
                <a:spcPct val="90000"/>
              </a:lnSpc>
              <a:defRPr/>
            </a:pPr>
            <a:r>
              <a:rPr lang="en-US" altLang="en-US" sz="4000" i="1" dirty="0"/>
              <a:t>Constraint: </a:t>
            </a:r>
          </a:p>
          <a:p>
            <a:pPr marL="0" indent="0">
              <a:lnSpc>
                <a:spcPct val="90000"/>
              </a:lnSpc>
              <a:buNone/>
              <a:defRPr/>
            </a:pPr>
            <a:r>
              <a:rPr lang="en-US" altLang="en-US" sz="4000" b="1" i="1" dirty="0">
                <a:solidFill>
                  <a:srgbClr val="00B050"/>
                </a:solidFill>
              </a:rPr>
              <a:t>     Number of boats plus number of  sailors </a:t>
            </a:r>
          </a:p>
          <a:p>
            <a:pPr marL="0" indent="0">
              <a:lnSpc>
                <a:spcPct val="90000"/>
              </a:lnSpc>
              <a:buNone/>
              <a:defRPr/>
            </a:pPr>
            <a:r>
              <a:rPr lang="en-US" altLang="en-US" sz="4000" b="1" i="1" dirty="0">
                <a:solidFill>
                  <a:srgbClr val="00B050"/>
                </a:solidFill>
              </a:rPr>
              <a:t>        is &lt; 100</a:t>
            </a:r>
            <a:r>
              <a:rPr lang="en-US" altLang="en-US" sz="4000" i="1" dirty="0"/>
              <a:t>.</a:t>
            </a:r>
            <a:r>
              <a:rPr lang="en-US" altLang="en-US" sz="4000" dirty="0"/>
              <a:t> </a:t>
            </a:r>
          </a:p>
          <a:p>
            <a:pPr lvl="2">
              <a:lnSpc>
                <a:spcPct val="90000"/>
              </a:lnSpc>
              <a:buFont typeface="Monotype Sorts" charset="2"/>
              <a:buNone/>
              <a:defRPr/>
            </a:pPr>
            <a:r>
              <a:rPr lang="en-US" altLang="en-US" dirty="0">
                <a:solidFill>
                  <a:schemeClr val="tx1"/>
                </a:solidFill>
              </a:rPr>
              <a:t>CREATE ASSERTION  </a:t>
            </a:r>
            <a:r>
              <a:rPr lang="en-US" altLang="en-US" dirty="0" err="1">
                <a:solidFill>
                  <a:schemeClr val="tx1"/>
                </a:solidFill>
              </a:rPr>
              <a:t>smallClub</a:t>
            </a:r>
            <a:endParaRPr lang="en-US" altLang="en-US" dirty="0">
              <a:solidFill>
                <a:schemeClr val="tx1"/>
              </a:solidFill>
            </a:endParaRPr>
          </a:p>
          <a:p>
            <a:pPr lvl="2">
              <a:lnSpc>
                <a:spcPct val="90000"/>
              </a:lnSpc>
              <a:buFont typeface="Monotype Sorts" charset="2"/>
              <a:buNone/>
              <a:defRPr/>
            </a:pPr>
            <a:r>
              <a:rPr lang="en-US" altLang="en-US" dirty="0">
                <a:solidFill>
                  <a:schemeClr val="tx1"/>
                </a:solidFill>
              </a:rPr>
              <a:t>CHECK  	</a:t>
            </a:r>
          </a:p>
          <a:p>
            <a:pPr lvl="2">
              <a:lnSpc>
                <a:spcPct val="90000"/>
              </a:lnSpc>
              <a:buFont typeface="Monotype Sorts" charset="2"/>
              <a:buNone/>
              <a:defRPr/>
            </a:pPr>
            <a:r>
              <a:rPr lang="en-US" altLang="en-US" dirty="0">
                <a:solidFill>
                  <a:schemeClr val="tx1"/>
                </a:solidFill>
              </a:rPr>
              <a:t>( (SELECT COUNT (</a:t>
            </a:r>
            <a:r>
              <a:rPr lang="en-US" altLang="en-US" dirty="0" err="1">
                <a:solidFill>
                  <a:schemeClr val="tx1"/>
                </a:solidFill>
              </a:rPr>
              <a:t>S.sid</a:t>
            </a:r>
            <a:r>
              <a:rPr lang="en-US" altLang="en-US" dirty="0">
                <a:solidFill>
                  <a:schemeClr val="tx1"/>
                </a:solidFill>
              </a:rPr>
              <a:t>) FROM Sailors S)</a:t>
            </a:r>
          </a:p>
          <a:p>
            <a:pPr lvl="2">
              <a:lnSpc>
                <a:spcPct val="90000"/>
              </a:lnSpc>
              <a:buFont typeface="Monotype Sorts" charset="2"/>
              <a:buNone/>
              <a:defRPr/>
            </a:pPr>
            <a:r>
              <a:rPr lang="en-US" altLang="en-US" dirty="0">
                <a:solidFill>
                  <a:schemeClr val="tx1"/>
                </a:solidFill>
              </a:rPr>
              <a:t>+ (SELECT COUNT (</a:t>
            </a:r>
            <a:r>
              <a:rPr lang="en-US" altLang="en-US" dirty="0" err="1">
                <a:solidFill>
                  <a:schemeClr val="tx1"/>
                </a:solidFill>
              </a:rPr>
              <a:t>B.bid</a:t>
            </a:r>
            <a:r>
              <a:rPr lang="en-US" altLang="en-US" dirty="0">
                <a:solidFill>
                  <a:schemeClr val="tx1"/>
                </a:solidFill>
              </a:rPr>
              <a:t>) FROM Boats B) &lt; 100 );</a:t>
            </a:r>
          </a:p>
          <a:p>
            <a:pPr marL="0" indent="0">
              <a:lnSpc>
                <a:spcPct val="90000"/>
              </a:lnSpc>
              <a:buNone/>
              <a:defRPr/>
            </a:pPr>
            <a:endParaRPr lang="en-US" altLang="en-US" sz="1600" dirty="0"/>
          </a:p>
          <a:p>
            <a:pPr>
              <a:lnSpc>
                <a:spcPct val="90000"/>
              </a:lnSpc>
              <a:defRPr/>
            </a:pPr>
            <a:r>
              <a:rPr lang="en-US" altLang="en-US" sz="4000" i="1" dirty="0"/>
              <a:t>Constraint: </a:t>
            </a:r>
          </a:p>
          <a:p>
            <a:pPr marL="0" indent="0">
              <a:lnSpc>
                <a:spcPct val="90000"/>
              </a:lnSpc>
              <a:buNone/>
              <a:defRPr/>
            </a:pPr>
            <a:r>
              <a:rPr lang="en-US" altLang="en-US" sz="4000" b="1" i="1" dirty="0">
                <a:solidFill>
                  <a:srgbClr val="00B050"/>
                </a:solidFill>
              </a:rPr>
              <a:t>     Number of reservations per sailor is &lt; 10.</a:t>
            </a:r>
            <a:endParaRPr lang="en-US" altLang="en-US" b="1" dirty="0">
              <a:solidFill>
                <a:srgbClr val="00B050"/>
              </a:solidFill>
            </a:endParaRPr>
          </a:p>
          <a:p>
            <a:pPr lvl="2">
              <a:lnSpc>
                <a:spcPct val="90000"/>
              </a:lnSpc>
              <a:buFont typeface="Monotype Sorts" charset="2"/>
              <a:buNone/>
              <a:defRPr/>
            </a:pPr>
            <a:r>
              <a:rPr lang="en-US" altLang="en-US" dirty="0">
                <a:solidFill>
                  <a:schemeClr val="tx1"/>
                </a:solidFill>
              </a:rPr>
              <a:t>CREATE ASSERTION  </a:t>
            </a:r>
            <a:r>
              <a:rPr lang="en-US" altLang="en-US" dirty="0" err="1">
                <a:solidFill>
                  <a:schemeClr val="tx1"/>
                </a:solidFill>
              </a:rPr>
              <a:t>notTooManyReservations</a:t>
            </a:r>
            <a:endParaRPr lang="en-US" altLang="en-US" dirty="0">
              <a:solidFill>
                <a:schemeClr val="tx1"/>
              </a:solidFill>
            </a:endParaRPr>
          </a:p>
          <a:p>
            <a:pPr lvl="2">
              <a:lnSpc>
                <a:spcPct val="90000"/>
              </a:lnSpc>
              <a:buFont typeface="Monotype Sorts" charset="2"/>
              <a:buNone/>
              <a:defRPr/>
            </a:pPr>
            <a:r>
              <a:rPr lang="en-US" altLang="en-US" dirty="0">
                <a:solidFill>
                  <a:schemeClr val="tx1"/>
                </a:solidFill>
              </a:rPr>
              <a:t>CHECK  </a:t>
            </a:r>
            <a:br>
              <a:rPr lang="en-US" altLang="en-US" dirty="0">
                <a:solidFill>
                  <a:schemeClr val="tx1"/>
                </a:solidFill>
              </a:rPr>
            </a:br>
            <a:r>
              <a:rPr lang="en-US" altLang="en-US" dirty="0">
                <a:solidFill>
                  <a:schemeClr val="tx1"/>
                </a:solidFill>
              </a:rPr>
              <a:t>	(SELECT COUNT (*) </a:t>
            </a:r>
            <a:br>
              <a:rPr lang="en-US" altLang="en-US" dirty="0">
                <a:solidFill>
                  <a:schemeClr val="tx1"/>
                </a:solidFill>
              </a:rPr>
            </a:br>
            <a:r>
              <a:rPr lang="en-US" altLang="en-US" dirty="0">
                <a:solidFill>
                  <a:schemeClr val="tx1"/>
                </a:solidFill>
              </a:rPr>
              <a:t>	FROM Reserves  </a:t>
            </a:r>
            <a:br>
              <a:rPr lang="en-US" altLang="en-US" dirty="0">
                <a:solidFill>
                  <a:schemeClr val="tx1"/>
                </a:solidFill>
              </a:rPr>
            </a:br>
            <a:r>
              <a:rPr lang="en-US" altLang="en-US" dirty="0">
                <a:solidFill>
                  <a:schemeClr val="tx1"/>
                </a:solidFill>
              </a:rPr>
              <a:t>	GROUP BY </a:t>
            </a:r>
            <a:r>
              <a:rPr lang="en-US" altLang="en-US" dirty="0" err="1">
                <a:solidFill>
                  <a:schemeClr val="tx1"/>
                </a:solidFill>
              </a:rPr>
              <a:t>sid</a:t>
            </a:r>
            <a:r>
              <a:rPr lang="en-US" altLang="en-US" dirty="0">
                <a:solidFill>
                  <a:schemeClr val="tx1"/>
                </a:solidFill>
              </a:rPr>
              <a:t>) &lt; 10);</a:t>
            </a:r>
          </a:p>
        </p:txBody>
      </p:sp>
      <p:pic>
        <p:nvPicPr>
          <p:cNvPr id="70662" name="Picture 2">
            <a:extLst>
              <a:ext uri="{FF2B5EF4-FFF2-40B4-BE49-F238E27FC236}">
                <a16:creationId xmlns:a16="http://schemas.microsoft.com/office/drawing/2014/main" id="{9AFB7EA5-8EBB-4E31-8D2B-377BC23F9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2325" y="698205"/>
            <a:ext cx="9871923" cy="587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AB18C6CE-B66C-476D-BA3D-F067F7C069E5}"/>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45</a:t>
            </a:fld>
            <a:endParaRPr lang="en-US" sz="3200" dirty="0"/>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8931D637-30DD-43AD-8C3C-63F3D2FDD426}"/>
              </a:ext>
            </a:extLst>
          </p:cNvPr>
          <p:cNvSpPr>
            <a:spLocks noGrp="1" noChangeArrowheads="1"/>
          </p:cNvSpPr>
          <p:nvPr>
            <p:ph type="title"/>
          </p:nvPr>
        </p:nvSpPr>
        <p:spPr/>
        <p:txBody>
          <a:bodyPr/>
          <a:lstStyle/>
          <a:p>
            <a:r>
              <a:rPr lang="en-US" altLang="en-US"/>
              <a:t>Views (Virtual Tables) in SQL</a:t>
            </a:r>
          </a:p>
        </p:txBody>
      </p:sp>
      <p:sp>
        <p:nvSpPr>
          <p:cNvPr id="83971" name="Content Placeholder 2">
            <a:extLst>
              <a:ext uri="{FF2B5EF4-FFF2-40B4-BE49-F238E27FC236}">
                <a16:creationId xmlns:a16="http://schemas.microsoft.com/office/drawing/2014/main" id="{9C8CB937-33F1-42C7-9765-4E8DF20045A4}"/>
              </a:ext>
            </a:extLst>
          </p:cNvPr>
          <p:cNvSpPr>
            <a:spLocks noGrp="1" noChangeArrowheads="1"/>
          </p:cNvSpPr>
          <p:nvPr>
            <p:ph idx="1"/>
          </p:nvPr>
        </p:nvSpPr>
        <p:spPr/>
        <p:txBody>
          <a:bodyPr/>
          <a:lstStyle/>
          <a:p>
            <a:r>
              <a:rPr lang="en-US" altLang="en-US"/>
              <a:t>Concept of a view in SQL</a:t>
            </a:r>
          </a:p>
          <a:p>
            <a:pPr lvl="1"/>
            <a:r>
              <a:rPr lang="en-US" altLang="en-US"/>
              <a:t>Single table derived from other tables called the </a:t>
            </a:r>
            <a:r>
              <a:rPr lang="en-US" altLang="en-US" b="1"/>
              <a:t>defining tables</a:t>
            </a:r>
          </a:p>
          <a:p>
            <a:pPr lvl="1"/>
            <a:r>
              <a:rPr lang="en-US" altLang="en-US"/>
              <a:t>Considered to be a virtual table that is not necessarily populated</a:t>
            </a:r>
          </a:p>
          <a:p>
            <a:pPr lvl="1">
              <a:buFont typeface="Wingdings" panose="05000000000000000000" pitchFamily="2" charset="2"/>
              <a:buNone/>
            </a:pPr>
            <a:endParaRPr lang="en-US" altLang="en-US"/>
          </a:p>
        </p:txBody>
      </p:sp>
      <p:sp>
        <p:nvSpPr>
          <p:cNvPr id="83972" name="Slide Number Placeholder 3">
            <a:extLst>
              <a:ext uri="{FF2B5EF4-FFF2-40B4-BE49-F238E27FC236}">
                <a16:creationId xmlns:a16="http://schemas.microsoft.com/office/drawing/2014/main" id="{0C38EA72-1251-40AA-B89B-44C4545200E2}"/>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2440643F-C560-4CA9-80C1-2973BF884661}" type="slidenum">
              <a:rPr lang="en-US" altLang="en-US" sz="2800">
                <a:solidFill>
                  <a:srgbClr val="990033"/>
                </a:solidFill>
              </a:rPr>
              <a:pPr>
                <a:spcBef>
                  <a:spcPct val="0"/>
                </a:spcBef>
                <a:buClrTx/>
                <a:buSzTx/>
                <a:buFontTx/>
                <a:buNone/>
              </a:pPr>
              <a:t>46</a:t>
            </a:fld>
            <a:endParaRPr lang="en-CA" altLang="en-US" sz="2800">
              <a:solidFill>
                <a:srgbClr val="990033"/>
              </a:solidFill>
            </a:endParaRPr>
          </a:p>
        </p:txBody>
      </p:sp>
      <p:sp>
        <p:nvSpPr>
          <p:cNvPr id="5" name="TextBox 4">
            <a:extLst>
              <a:ext uri="{FF2B5EF4-FFF2-40B4-BE49-F238E27FC236}">
                <a16:creationId xmlns:a16="http://schemas.microsoft.com/office/drawing/2014/main" id="{10093FFD-F031-4C1A-89ED-F0C0E5E73A46}"/>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46</a:t>
            </a:fld>
            <a:endParaRPr lang="en-US" sz="3200"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1037E4F2-896F-4D99-9596-805378FFD8C8}"/>
              </a:ext>
            </a:extLst>
          </p:cNvPr>
          <p:cNvSpPr>
            <a:spLocks noGrp="1" noChangeArrowheads="1"/>
          </p:cNvSpPr>
          <p:nvPr>
            <p:ph type="title"/>
          </p:nvPr>
        </p:nvSpPr>
        <p:spPr>
          <a:xfrm>
            <a:off x="-1838345" y="-311897"/>
            <a:ext cx="23946173" cy="1798638"/>
          </a:xfrm>
        </p:spPr>
        <p:txBody>
          <a:bodyPr/>
          <a:lstStyle/>
          <a:p>
            <a:r>
              <a:rPr lang="en-US" altLang="en-US"/>
              <a:t>Specification of Views in SQL</a:t>
            </a:r>
          </a:p>
        </p:txBody>
      </p:sp>
      <p:sp>
        <p:nvSpPr>
          <p:cNvPr id="84995" name="Content Placeholder 2">
            <a:extLst>
              <a:ext uri="{FF2B5EF4-FFF2-40B4-BE49-F238E27FC236}">
                <a16:creationId xmlns:a16="http://schemas.microsoft.com/office/drawing/2014/main" id="{5FC985D9-1EA3-4ABB-BA59-1504E5D846E8}"/>
              </a:ext>
            </a:extLst>
          </p:cNvPr>
          <p:cNvSpPr>
            <a:spLocks noGrp="1" noChangeArrowheads="1"/>
          </p:cNvSpPr>
          <p:nvPr>
            <p:ph idx="1"/>
          </p:nvPr>
        </p:nvSpPr>
        <p:spPr>
          <a:xfrm>
            <a:off x="-180530" y="1998681"/>
            <a:ext cx="19548088" cy="9144000"/>
          </a:xfrm>
        </p:spPr>
        <p:txBody>
          <a:bodyPr/>
          <a:lstStyle/>
          <a:p>
            <a:pPr>
              <a:defRPr/>
            </a:pPr>
            <a:r>
              <a:rPr lang="en-US" altLang="en-US" b="1" dirty="0">
                <a:latin typeface="Courier New" panose="02070309020205020404" pitchFamily="49" charset="0"/>
                <a:cs typeface="Courier New" panose="02070309020205020404" pitchFamily="49" charset="0"/>
              </a:rPr>
              <a:t>CREATE VIEW</a:t>
            </a:r>
            <a:r>
              <a:rPr lang="en-US" altLang="en-US" dirty="0"/>
              <a:t> command</a:t>
            </a:r>
          </a:p>
          <a:p>
            <a:pPr lvl="1">
              <a:defRPr/>
            </a:pPr>
            <a:r>
              <a:rPr lang="en-US" altLang="en-US" sz="4800" dirty="0"/>
              <a:t>Give table 1) name, 2) list of attribute names, 3) and a query to specify the contents of the view</a:t>
            </a:r>
          </a:p>
          <a:p>
            <a:pPr lvl="1">
              <a:defRPr/>
            </a:pPr>
            <a:r>
              <a:rPr lang="en-US" altLang="en-US" sz="4800" dirty="0"/>
              <a:t>In V1, attributes retain the names from base tables.</a:t>
            </a:r>
          </a:p>
        </p:txBody>
      </p:sp>
      <p:sp>
        <p:nvSpPr>
          <p:cNvPr id="84997" name="Slide Number Placeholder 3">
            <a:extLst>
              <a:ext uri="{FF2B5EF4-FFF2-40B4-BE49-F238E27FC236}">
                <a16:creationId xmlns:a16="http://schemas.microsoft.com/office/drawing/2014/main" id="{E97625D8-36B5-4E37-86C1-13E9F29A4A71}"/>
              </a:ext>
            </a:extLst>
          </p:cNvPr>
          <p:cNvSpPr>
            <a:spLocks noGrp="1"/>
          </p:cNvSpPr>
          <p:nvPr>
            <p:ph type="sldNum" sz="quarter" idx="10"/>
          </p:nvPr>
        </p:nvSpPr>
        <p:spPr>
          <a:xfrm>
            <a:off x="26589450" y="25257568"/>
            <a:ext cx="2264788"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5C0F925E-A5D0-4A87-B3D1-73AFF4465937}" type="slidenum">
              <a:rPr lang="en-US" altLang="en-US" sz="2800">
                <a:solidFill>
                  <a:srgbClr val="990033"/>
                </a:solidFill>
              </a:rPr>
              <a:pPr>
                <a:spcBef>
                  <a:spcPct val="0"/>
                </a:spcBef>
                <a:buClrTx/>
                <a:buSzTx/>
                <a:buFontTx/>
                <a:buNone/>
              </a:pPr>
              <a:t>47</a:t>
            </a:fld>
            <a:endParaRPr lang="en-CA" altLang="en-US" sz="2800">
              <a:solidFill>
                <a:srgbClr val="990033"/>
              </a:solidFill>
            </a:endParaRPr>
          </a:p>
        </p:txBody>
      </p:sp>
      <p:sp>
        <p:nvSpPr>
          <p:cNvPr id="6" name="TextBox 5">
            <a:extLst>
              <a:ext uri="{FF2B5EF4-FFF2-40B4-BE49-F238E27FC236}">
                <a16:creationId xmlns:a16="http://schemas.microsoft.com/office/drawing/2014/main" id="{68A8C0AC-33D4-455C-945B-E1E5D678EAA2}"/>
              </a:ext>
            </a:extLst>
          </p:cNvPr>
          <p:cNvSpPr txBox="1"/>
          <p:nvPr/>
        </p:nvSpPr>
        <p:spPr>
          <a:xfrm>
            <a:off x="14675228" y="12426625"/>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47</a:t>
            </a:fld>
            <a:endParaRPr lang="en-US" sz="3200" dirty="0"/>
          </a:p>
        </p:txBody>
      </p:sp>
      <p:graphicFrame>
        <p:nvGraphicFramePr>
          <p:cNvPr id="2" name="Object 1">
            <a:extLst>
              <a:ext uri="{FF2B5EF4-FFF2-40B4-BE49-F238E27FC236}">
                <a16:creationId xmlns:a16="http://schemas.microsoft.com/office/drawing/2014/main" id="{C48AC976-AC07-4451-B628-28BAAFBDFDC0}"/>
              </a:ext>
            </a:extLst>
          </p:cNvPr>
          <p:cNvGraphicFramePr>
            <a:graphicFrameLocks noChangeAspect="1"/>
          </p:cNvGraphicFramePr>
          <p:nvPr>
            <p:extLst>
              <p:ext uri="{D42A27DB-BD31-4B8C-83A1-F6EECF244321}">
                <p14:modId xmlns:p14="http://schemas.microsoft.com/office/powerpoint/2010/main" val="1424017482"/>
              </p:ext>
            </p:extLst>
          </p:nvPr>
        </p:nvGraphicFramePr>
        <p:xfrm>
          <a:off x="20774328" y="8089728"/>
          <a:ext cx="2604656" cy="5267325"/>
        </p:xfrm>
        <a:graphic>
          <a:graphicData uri="http://schemas.openxmlformats.org/presentationml/2006/ole">
            <mc:AlternateContent xmlns:mc="http://schemas.openxmlformats.org/markup-compatibility/2006">
              <mc:Choice xmlns:v="urn:schemas-microsoft-com:vml" Requires="v">
                <p:oleObj name="Bitmap Image" r:id="rId2" imgW="1778040" imgH="3511440" progId="Paint.Picture">
                  <p:embed/>
                </p:oleObj>
              </mc:Choice>
              <mc:Fallback>
                <p:oleObj name="Bitmap Image" r:id="rId2" imgW="1778040" imgH="3511440" progId="Paint.Picture">
                  <p:embed/>
                  <p:pic>
                    <p:nvPicPr>
                      <p:cNvPr id="0" name=""/>
                      <p:cNvPicPr/>
                      <p:nvPr/>
                    </p:nvPicPr>
                    <p:blipFill>
                      <a:blip r:embed="rId3"/>
                      <a:stretch>
                        <a:fillRect/>
                      </a:stretch>
                    </p:blipFill>
                    <p:spPr>
                      <a:xfrm>
                        <a:off x="20774328" y="8089728"/>
                        <a:ext cx="2604656" cy="5267325"/>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CB472037-DC32-4E9F-B9A1-98B56F2358BB}"/>
              </a:ext>
            </a:extLst>
          </p:cNvPr>
          <p:cNvGraphicFramePr>
            <a:graphicFrameLocks noChangeAspect="1"/>
          </p:cNvGraphicFramePr>
          <p:nvPr>
            <p:extLst>
              <p:ext uri="{D42A27DB-BD31-4B8C-83A1-F6EECF244321}">
                <p14:modId xmlns:p14="http://schemas.microsoft.com/office/powerpoint/2010/main" val="1227534735"/>
              </p:ext>
            </p:extLst>
          </p:nvPr>
        </p:nvGraphicFramePr>
        <p:xfrm>
          <a:off x="15568196" y="8528049"/>
          <a:ext cx="4845165" cy="2843901"/>
        </p:xfrm>
        <a:graphic>
          <a:graphicData uri="http://schemas.openxmlformats.org/presentationml/2006/ole">
            <mc:AlternateContent xmlns:mc="http://schemas.openxmlformats.org/markup-compatibility/2006">
              <mc:Choice xmlns:v="urn:schemas-microsoft-com:vml" Requires="v">
                <p:oleObj name="Bitmap Image" r:id="rId4" imgW="2629080" imgH="1542960" progId="Paint.Picture">
                  <p:embed/>
                </p:oleObj>
              </mc:Choice>
              <mc:Fallback>
                <p:oleObj name="Bitmap Image" r:id="rId4" imgW="2629080" imgH="1542960" progId="Paint.Picture">
                  <p:embed/>
                  <p:pic>
                    <p:nvPicPr>
                      <p:cNvPr id="0" name=""/>
                      <p:cNvPicPr/>
                      <p:nvPr/>
                    </p:nvPicPr>
                    <p:blipFill>
                      <a:blip r:embed="rId5"/>
                      <a:stretch>
                        <a:fillRect/>
                      </a:stretch>
                    </p:blipFill>
                    <p:spPr>
                      <a:xfrm>
                        <a:off x="15568196" y="8528049"/>
                        <a:ext cx="4845165" cy="2843901"/>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D8839D16-2F86-4B02-84ED-58E1EA5DAB4B}"/>
              </a:ext>
            </a:extLst>
          </p:cNvPr>
          <p:cNvGraphicFramePr>
            <a:graphicFrameLocks noChangeAspect="1"/>
          </p:cNvGraphicFramePr>
          <p:nvPr>
            <p:extLst>
              <p:ext uri="{D42A27DB-BD31-4B8C-83A1-F6EECF244321}">
                <p14:modId xmlns:p14="http://schemas.microsoft.com/office/powerpoint/2010/main" val="2017679"/>
              </p:ext>
            </p:extLst>
          </p:nvPr>
        </p:nvGraphicFramePr>
        <p:xfrm>
          <a:off x="15430140" y="5556250"/>
          <a:ext cx="8455688" cy="2603500"/>
        </p:xfrm>
        <a:graphic>
          <a:graphicData uri="http://schemas.openxmlformats.org/presentationml/2006/ole">
            <mc:AlternateContent xmlns:mc="http://schemas.openxmlformats.org/markup-compatibility/2006">
              <mc:Choice xmlns:v="urn:schemas-microsoft-com:vml" Requires="v">
                <p:oleObj name="Bitmap Image" r:id="rId6" imgW="5232240" imgH="2603520" progId="Paint.Picture">
                  <p:embed/>
                </p:oleObj>
              </mc:Choice>
              <mc:Fallback>
                <p:oleObj name="Bitmap Image" r:id="rId6" imgW="5232240" imgH="2603520" progId="Paint.Picture">
                  <p:embed/>
                  <p:pic>
                    <p:nvPicPr>
                      <p:cNvPr id="0" name=""/>
                      <p:cNvPicPr/>
                      <p:nvPr/>
                    </p:nvPicPr>
                    <p:blipFill>
                      <a:blip r:embed="rId7"/>
                      <a:stretch>
                        <a:fillRect/>
                      </a:stretch>
                    </p:blipFill>
                    <p:spPr>
                      <a:xfrm>
                        <a:off x="15430140" y="5556250"/>
                        <a:ext cx="8455688" cy="26035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F96ACA9-8A9F-4DED-8D01-847F26A8DB10}"/>
              </a:ext>
            </a:extLst>
          </p:cNvPr>
          <p:cNvGraphicFramePr>
            <a:graphicFrameLocks noChangeAspect="1"/>
          </p:cNvGraphicFramePr>
          <p:nvPr>
            <p:extLst>
              <p:ext uri="{D42A27DB-BD31-4B8C-83A1-F6EECF244321}">
                <p14:modId xmlns:p14="http://schemas.microsoft.com/office/powerpoint/2010/main" val="3750860456"/>
              </p:ext>
            </p:extLst>
          </p:nvPr>
        </p:nvGraphicFramePr>
        <p:xfrm>
          <a:off x="494687" y="6242900"/>
          <a:ext cx="14088004" cy="3593078"/>
        </p:xfrm>
        <a:graphic>
          <a:graphicData uri="http://schemas.openxmlformats.org/presentationml/2006/ole">
            <mc:AlternateContent xmlns:mc="http://schemas.openxmlformats.org/markup-compatibility/2006">
              <mc:Choice xmlns:v="urn:schemas-microsoft-com:vml" Requires="v">
                <p:oleObj name="Bitmap Image" r:id="rId8" imgW="8813880" imgH="1397160" progId="Paint.Picture">
                  <p:embed/>
                </p:oleObj>
              </mc:Choice>
              <mc:Fallback>
                <p:oleObj name="Bitmap Image" r:id="rId8" imgW="8813880" imgH="1397160" progId="Paint.Picture">
                  <p:embed/>
                  <p:pic>
                    <p:nvPicPr>
                      <p:cNvPr id="0" name=""/>
                      <p:cNvPicPr/>
                      <p:nvPr/>
                    </p:nvPicPr>
                    <p:blipFill>
                      <a:blip r:embed="rId9"/>
                      <a:stretch>
                        <a:fillRect/>
                      </a:stretch>
                    </p:blipFill>
                    <p:spPr>
                      <a:xfrm>
                        <a:off x="494687" y="6242900"/>
                        <a:ext cx="14088004" cy="3593078"/>
                      </a:xfrm>
                      <a:prstGeom prst="rect">
                        <a:avLst/>
                      </a:prstGeom>
                    </p:spPr>
                  </p:pic>
                </p:oleObj>
              </mc:Fallback>
            </mc:AlternateContent>
          </a:graphicData>
        </a:graphic>
      </p:graphicFrame>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1037E4F2-896F-4D99-9596-805378FFD8C8}"/>
              </a:ext>
            </a:extLst>
          </p:cNvPr>
          <p:cNvSpPr>
            <a:spLocks noGrp="1" noChangeArrowheads="1"/>
          </p:cNvSpPr>
          <p:nvPr>
            <p:ph type="title"/>
          </p:nvPr>
        </p:nvSpPr>
        <p:spPr>
          <a:xfrm>
            <a:off x="-1838345" y="-311897"/>
            <a:ext cx="23946173" cy="1798638"/>
          </a:xfrm>
        </p:spPr>
        <p:txBody>
          <a:bodyPr/>
          <a:lstStyle/>
          <a:p>
            <a:r>
              <a:rPr lang="en-US" altLang="en-US"/>
              <a:t>Specification of Views in SQL</a:t>
            </a:r>
          </a:p>
        </p:txBody>
      </p:sp>
      <p:sp>
        <p:nvSpPr>
          <p:cNvPr id="84995" name="Content Placeholder 2">
            <a:extLst>
              <a:ext uri="{FF2B5EF4-FFF2-40B4-BE49-F238E27FC236}">
                <a16:creationId xmlns:a16="http://schemas.microsoft.com/office/drawing/2014/main" id="{5FC985D9-1EA3-4ABB-BA59-1504E5D846E8}"/>
              </a:ext>
            </a:extLst>
          </p:cNvPr>
          <p:cNvSpPr>
            <a:spLocks noGrp="1" noChangeArrowheads="1"/>
          </p:cNvSpPr>
          <p:nvPr>
            <p:ph idx="1"/>
          </p:nvPr>
        </p:nvSpPr>
        <p:spPr>
          <a:xfrm>
            <a:off x="-180530" y="1998681"/>
            <a:ext cx="19548088" cy="9144000"/>
          </a:xfrm>
        </p:spPr>
        <p:txBody>
          <a:bodyPr/>
          <a:lstStyle/>
          <a:p>
            <a:pPr>
              <a:defRPr/>
            </a:pPr>
            <a:r>
              <a:rPr lang="en-US" altLang="en-US" b="1" dirty="0">
                <a:latin typeface="Courier New" panose="02070309020205020404" pitchFamily="49" charset="0"/>
                <a:cs typeface="Courier New" panose="02070309020205020404" pitchFamily="49" charset="0"/>
              </a:rPr>
              <a:t>CREATE VIEW</a:t>
            </a:r>
            <a:r>
              <a:rPr lang="en-US" altLang="en-US" dirty="0"/>
              <a:t> command</a:t>
            </a:r>
          </a:p>
          <a:p>
            <a:pPr lvl="1">
              <a:defRPr/>
            </a:pPr>
            <a:r>
              <a:rPr lang="en-US" altLang="en-US" sz="4800" dirty="0"/>
              <a:t>Give table 1) name, 2) list of attribute names, 3) and a query to specify the contents of the view</a:t>
            </a:r>
          </a:p>
          <a:p>
            <a:pPr lvl="1">
              <a:defRPr/>
            </a:pPr>
            <a:r>
              <a:rPr lang="en-US" altLang="en-US" sz="4800" dirty="0"/>
              <a:t>In V2, attributes are assigned names</a:t>
            </a:r>
          </a:p>
          <a:p>
            <a:pPr lvl="1">
              <a:defRPr/>
            </a:pPr>
            <a:endParaRPr lang="en-US" altLang="en-US" sz="4800" dirty="0"/>
          </a:p>
        </p:txBody>
      </p:sp>
      <p:sp>
        <p:nvSpPr>
          <p:cNvPr id="84997" name="Slide Number Placeholder 3">
            <a:extLst>
              <a:ext uri="{FF2B5EF4-FFF2-40B4-BE49-F238E27FC236}">
                <a16:creationId xmlns:a16="http://schemas.microsoft.com/office/drawing/2014/main" id="{E97625D8-36B5-4E37-86C1-13E9F29A4A71}"/>
              </a:ext>
            </a:extLst>
          </p:cNvPr>
          <p:cNvSpPr>
            <a:spLocks noGrp="1"/>
          </p:cNvSpPr>
          <p:nvPr>
            <p:ph type="sldNum" sz="quarter" idx="10"/>
          </p:nvPr>
        </p:nvSpPr>
        <p:spPr>
          <a:xfrm>
            <a:off x="26589450" y="25257568"/>
            <a:ext cx="2264788"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5C0F925E-A5D0-4A87-B3D1-73AFF4465937}" type="slidenum">
              <a:rPr lang="en-US" altLang="en-US" sz="2800">
                <a:solidFill>
                  <a:srgbClr val="990033"/>
                </a:solidFill>
              </a:rPr>
              <a:pPr>
                <a:spcBef>
                  <a:spcPct val="0"/>
                </a:spcBef>
                <a:buClrTx/>
                <a:buSzTx/>
                <a:buFontTx/>
                <a:buNone/>
              </a:pPr>
              <a:t>48</a:t>
            </a:fld>
            <a:endParaRPr lang="en-CA" altLang="en-US" sz="2800">
              <a:solidFill>
                <a:srgbClr val="990033"/>
              </a:solidFill>
            </a:endParaRPr>
          </a:p>
        </p:txBody>
      </p:sp>
      <p:sp>
        <p:nvSpPr>
          <p:cNvPr id="6" name="TextBox 5">
            <a:extLst>
              <a:ext uri="{FF2B5EF4-FFF2-40B4-BE49-F238E27FC236}">
                <a16:creationId xmlns:a16="http://schemas.microsoft.com/office/drawing/2014/main" id="{68A8C0AC-33D4-455C-945B-E1E5D678EAA2}"/>
              </a:ext>
            </a:extLst>
          </p:cNvPr>
          <p:cNvSpPr txBox="1"/>
          <p:nvPr/>
        </p:nvSpPr>
        <p:spPr>
          <a:xfrm>
            <a:off x="14675228" y="12426625"/>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48</a:t>
            </a:fld>
            <a:endParaRPr lang="en-US" sz="3200" dirty="0"/>
          </a:p>
        </p:txBody>
      </p:sp>
      <p:graphicFrame>
        <p:nvGraphicFramePr>
          <p:cNvPr id="4" name="Object 3">
            <a:extLst>
              <a:ext uri="{FF2B5EF4-FFF2-40B4-BE49-F238E27FC236}">
                <a16:creationId xmlns:a16="http://schemas.microsoft.com/office/drawing/2014/main" id="{D8839D16-2F86-4B02-84ED-58E1EA5DAB4B}"/>
              </a:ext>
            </a:extLst>
          </p:cNvPr>
          <p:cNvGraphicFramePr>
            <a:graphicFrameLocks noChangeAspect="1"/>
          </p:cNvGraphicFramePr>
          <p:nvPr>
            <p:extLst>
              <p:ext uri="{D42A27DB-BD31-4B8C-83A1-F6EECF244321}">
                <p14:modId xmlns:p14="http://schemas.microsoft.com/office/powerpoint/2010/main" val="368036057"/>
              </p:ext>
            </p:extLst>
          </p:nvPr>
        </p:nvGraphicFramePr>
        <p:xfrm>
          <a:off x="13567719" y="4201297"/>
          <a:ext cx="10318109" cy="3958453"/>
        </p:xfrm>
        <a:graphic>
          <a:graphicData uri="http://schemas.openxmlformats.org/presentationml/2006/ole">
            <mc:AlternateContent xmlns:mc="http://schemas.openxmlformats.org/markup-compatibility/2006">
              <mc:Choice xmlns:v="urn:schemas-microsoft-com:vml" Requires="v">
                <p:oleObj name="Bitmap Image" r:id="rId2" imgW="5232240" imgH="2603520" progId="Paint.Picture">
                  <p:embed/>
                </p:oleObj>
              </mc:Choice>
              <mc:Fallback>
                <p:oleObj name="Bitmap Image" r:id="rId2" imgW="5232240" imgH="2603520" progId="Paint.Picture">
                  <p:embed/>
                  <p:pic>
                    <p:nvPicPr>
                      <p:cNvPr id="4" name="Object 3">
                        <a:extLst>
                          <a:ext uri="{FF2B5EF4-FFF2-40B4-BE49-F238E27FC236}">
                            <a16:creationId xmlns:a16="http://schemas.microsoft.com/office/drawing/2014/main" id="{D8839D16-2F86-4B02-84ED-58E1EA5DAB4B}"/>
                          </a:ext>
                        </a:extLst>
                      </p:cNvPr>
                      <p:cNvPicPr/>
                      <p:nvPr/>
                    </p:nvPicPr>
                    <p:blipFill>
                      <a:blip r:embed="rId3"/>
                      <a:stretch>
                        <a:fillRect/>
                      </a:stretch>
                    </p:blipFill>
                    <p:spPr>
                      <a:xfrm>
                        <a:off x="13567719" y="4201297"/>
                        <a:ext cx="10318109" cy="39584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E763F803-FD4E-4A1F-9018-70C830E20D3C}"/>
              </a:ext>
            </a:extLst>
          </p:cNvPr>
          <p:cNvGraphicFramePr>
            <a:graphicFrameLocks noChangeAspect="1"/>
          </p:cNvGraphicFramePr>
          <p:nvPr>
            <p:extLst>
              <p:ext uri="{D42A27DB-BD31-4B8C-83A1-F6EECF244321}">
                <p14:modId xmlns:p14="http://schemas.microsoft.com/office/powerpoint/2010/main" val="1203807000"/>
              </p:ext>
            </p:extLst>
          </p:nvPr>
        </p:nvGraphicFramePr>
        <p:xfrm>
          <a:off x="15488819" y="8546775"/>
          <a:ext cx="8226227" cy="3420965"/>
        </p:xfrm>
        <a:graphic>
          <a:graphicData uri="http://schemas.openxmlformats.org/presentationml/2006/ole">
            <mc:AlternateContent xmlns:mc="http://schemas.openxmlformats.org/markup-compatibility/2006">
              <mc:Choice xmlns:v="urn:schemas-microsoft-com:vml" Requires="v">
                <p:oleObj name="Bitmap Image" r:id="rId4" imgW="3282840" imgH="1365120" progId="Paint.Picture">
                  <p:embed/>
                </p:oleObj>
              </mc:Choice>
              <mc:Fallback>
                <p:oleObj name="Bitmap Image" r:id="rId4" imgW="3282840" imgH="1365120" progId="Paint.Picture">
                  <p:embed/>
                  <p:pic>
                    <p:nvPicPr>
                      <p:cNvPr id="0" name=""/>
                      <p:cNvPicPr/>
                      <p:nvPr/>
                    </p:nvPicPr>
                    <p:blipFill>
                      <a:blip r:embed="rId5"/>
                      <a:stretch>
                        <a:fillRect/>
                      </a:stretch>
                    </p:blipFill>
                    <p:spPr>
                      <a:xfrm>
                        <a:off x="15488819" y="8546775"/>
                        <a:ext cx="8226227" cy="342096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C22B3EC4-2AAF-47DB-80CA-877197799215}"/>
              </a:ext>
            </a:extLst>
          </p:cNvPr>
          <p:cNvGraphicFramePr>
            <a:graphicFrameLocks noChangeAspect="1"/>
          </p:cNvGraphicFramePr>
          <p:nvPr>
            <p:extLst>
              <p:ext uri="{D42A27DB-BD31-4B8C-83A1-F6EECF244321}">
                <p14:modId xmlns:p14="http://schemas.microsoft.com/office/powerpoint/2010/main" val="3953407525"/>
              </p:ext>
            </p:extLst>
          </p:nvPr>
        </p:nvGraphicFramePr>
        <p:xfrm>
          <a:off x="425512" y="6570681"/>
          <a:ext cx="12536166" cy="4572000"/>
        </p:xfrm>
        <a:graphic>
          <a:graphicData uri="http://schemas.openxmlformats.org/presentationml/2006/ole">
            <mc:AlternateContent xmlns:mc="http://schemas.openxmlformats.org/markup-compatibility/2006">
              <mc:Choice xmlns:v="urn:schemas-microsoft-com:vml" Requires="v">
                <p:oleObj name="Bitmap Image" r:id="rId6" imgW="10191600" imgH="1790640" progId="Paint.Picture">
                  <p:embed/>
                </p:oleObj>
              </mc:Choice>
              <mc:Fallback>
                <p:oleObj name="Bitmap Image" r:id="rId6" imgW="10191600" imgH="1790640" progId="Paint.Picture">
                  <p:embed/>
                  <p:pic>
                    <p:nvPicPr>
                      <p:cNvPr id="0" name=""/>
                      <p:cNvPicPr/>
                      <p:nvPr/>
                    </p:nvPicPr>
                    <p:blipFill>
                      <a:blip r:embed="rId7"/>
                      <a:stretch>
                        <a:fillRect/>
                      </a:stretch>
                    </p:blipFill>
                    <p:spPr>
                      <a:xfrm>
                        <a:off x="425512" y="6570681"/>
                        <a:ext cx="12536166" cy="4572000"/>
                      </a:xfrm>
                      <a:prstGeom prst="rect">
                        <a:avLst/>
                      </a:prstGeom>
                    </p:spPr>
                  </p:pic>
                </p:oleObj>
              </mc:Fallback>
            </mc:AlternateContent>
          </a:graphicData>
        </a:graphic>
      </p:graphicFrame>
    </p:spTree>
    <p:extLst>
      <p:ext uri="{BB962C8B-B14F-4D97-AF65-F5344CB8AC3E}">
        <p14:creationId xmlns:p14="http://schemas.microsoft.com/office/powerpoint/2010/main" val="286303480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4">
            <a:extLst>
              <a:ext uri="{FF2B5EF4-FFF2-40B4-BE49-F238E27FC236}">
                <a16:creationId xmlns:a16="http://schemas.microsoft.com/office/drawing/2014/main" id="{83DFCDE9-D964-4DD0-B5AD-3F29D251672A}"/>
              </a:ext>
            </a:extLst>
          </p:cNvPr>
          <p:cNvSpPr>
            <a:spLocks noGrp="1" noChangeArrowheads="1"/>
          </p:cNvSpPr>
          <p:nvPr>
            <p:ph type="title"/>
          </p:nvPr>
        </p:nvSpPr>
        <p:spPr/>
        <p:txBody>
          <a:bodyPr/>
          <a:lstStyle/>
          <a:p>
            <a:r>
              <a:rPr lang="en-US" altLang="en-US"/>
              <a:t>Specification of Views in SQL (cont’d.)</a:t>
            </a:r>
          </a:p>
        </p:txBody>
      </p:sp>
      <p:sp>
        <p:nvSpPr>
          <p:cNvPr id="86019" name="Content Placeholder 2">
            <a:extLst>
              <a:ext uri="{FF2B5EF4-FFF2-40B4-BE49-F238E27FC236}">
                <a16:creationId xmlns:a16="http://schemas.microsoft.com/office/drawing/2014/main" id="{ADD80433-1B05-43EF-B483-9B729A4C1BCF}"/>
              </a:ext>
            </a:extLst>
          </p:cNvPr>
          <p:cNvSpPr>
            <a:spLocks noGrp="1" noChangeArrowheads="1"/>
          </p:cNvSpPr>
          <p:nvPr>
            <p:ph idx="1"/>
          </p:nvPr>
        </p:nvSpPr>
        <p:spPr/>
        <p:txBody>
          <a:bodyPr/>
          <a:lstStyle/>
          <a:p>
            <a:r>
              <a:rPr lang="en-US" altLang="en-US"/>
              <a:t>Once a View is defined, SQL queries can use the View relation in the FROM clause</a:t>
            </a:r>
          </a:p>
          <a:p>
            <a:r>
              <a:rPr lang="en-US" altLang="en-US"/>
              <a:t>View is always up-to-date</a:t>
            </a:r>
          </a:p>
          <a:p>
            <a:pPr lvl="1"/>
            <a:r>
              <a:rPr lang="en-US" altLang="en-US"/>
              <a:t>Responsibility of the DBMS and not the user </a:t>
            </a:r>
          </a:p>
          <a:p>
            <a:r>
              <a:rPr lang="en-US" altLang="en-US" b="1">
                <a:latin typeface="Courier New" panose="02070309020205020404" pitchFamily="49" charset="0"/>
                <a:cs typeface="Courier New" panose="02070309020205020404" pitchFamily="49" charset="0"/>
              </a:rPr>
              <a:t>DROP VIEW </a:t>
            </a:r>
            <a:r>
              <a:rPr lang="en-US" altLang="en-US"/>
              <a:t>command </a:t>
            </a:r>
          </a:p>
          <a:p>
            <a:pPr lvl="1"/>
            <a:r>
              <a:rPr lang="en-US" altLang="en-US"/>
              <a:t>Dispose of a view</a:t>
            </a:r>
          </a:p>
        </p:txBody>
      </p:sp>
      <p:sp>
        <p:nvSpPr>
          <p:cNvPr id="86020" name="Slide Number Placeholder 3">
            <a:extLst>
              <a:ext uri="{FF2B5EF4-FFF2-40B4-BE49-F238E27FC236}">
                <a16:creationId xmlns:a16="http://schemas.microsoft.com/office/drawing/2014/main" id="{498E95E5-6AF8-41E7-80B2-1D1A04C88A55}"/>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334147C7-4A78-4144-A95A-AA0464C8B448}" type="slidenum">
              <a:rPr lang="en-US" altLang="en-US" sz="2800">
                <a:solidFill>
                  <a:srgbClr val="990033"/>
                </a:solidFill>
              </a:rPr>
              <a:pPr>
                <a:spcBef>
                  <a:spcPct val="0"/>
                </a:spcBef>
                <a:buClrTx/>
                <a:buSzTx/>
                <a:buFontTx/>
                <a:buNone/>
              </a:pPr>
              <a:t>49</a:t>
            </a:fld>
            <a:endParaRPr lang="en-CA" altLang="en-US" sz="2800">
              <a:solidFill>
                <a:srgbClr val="990033"/>
              </a:solidFill>
            </a:endParaRPr>
          </a:p>
        </p:txBody>
      </p:sp>
      <p:sp>
        <p:nvSpPr>
          <p:cNvPr id="5" name="TextBox 4">
            <a:extLst>
              <a:ext uri="{FF2B5EF4-FFF2-40B4-BE49-F238E27FC236}">
                <a16:creationId xmlns:a16="http://schemas.microsoft.com/office/drawing/2014/main" id="{A56A9D4D-E9E3-4BA0-BF37-645C06C5A367}"/>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49</a:t>
            </a:fld>
            <a:endParaRPr lang="en-US" sz="320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Nested Queries"/>
          <p:cNvSpPr txBox="1">
            <a:spLocks noGrp="1"/>
          </p:cNvSpPr>
          <p:nvPr>
            <p:ph type="title"/>
          </p:nvPr>
        </p:nvSpPr>
        <p:spPr>
          <a:prstGeom prst="rect">
            <a:avLst/>
          </a:prstGeom>
        </p:spPr>
        <p:txBody>
          <a:bodyPr/>
          <a:lstStyle/>
          <a:p>
            <a:r>
              <a:t>Nested Queries</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4">
            <a:extLst>
              <a:ext uri="{FF2B5EF4-FFF2-40B4-BE49-F238E27FC236}">
                <a16:creationId xmlns:a16="http://schemas.microsoft.com/office/drawing/2014/main" id="{30A56DA9-ED54-408B-AF99-BDE1A713B2D3}"/>
              </a:ext>
            </a:extLst>
          </p:cNvPr>
          <p:cNvSpPr>
            <a:spLocks noGrp="1" noChangeArrowheads="1"/>
          </p:cNvSpPr>
          <p:nvPr>
            <p:ph type="title"/>
          </p:nvPr>
        </p:nvSpPr>
        <p:spPr/>
        <p:txBody>
          <a:bodyPr/>
          <a:lstStyle/>
          <a:p>
            <a:r>
              <a:rPr lang="en-US" altLang="en-US"/>
              <a:t>View Update</a:t>
            </a:r>
          </a:p>
        </p:txBody>
      </p:sp>
      <p:sp>
        <p:nvSpPr>
          <p:cNvPr id="69635" name="Content Placeholder 2">
            <a:extLst>
              <a:ext uri="{FF2B5EF4-FFF2-40B4-BE49-F238E27FC236}">
                <a16:creationId xmlns:a16="http://schemas.microsoft.com/office/drawing/2014/main" id="{B2D96D9A-6B9E-49A7-9AD9-6BA4A653617E}"/>
              </a:ext>
            </a:extLst>
          </p:cNvPr>
          <p:cNvSpPr>
            <a:spLocks noGrp="1" noChangeArrowheads="1"/>
          </p:cNvSpPr>
          <p:nvPr>
            <p:ph idx="1"/>
          </p:nvPr>
        </p:nvSpPr>
        <p:spPr>
          <a:xfrm>
            <a:off x="564995" y="2075985"/>
            <a:ext cx="16589376" cy="9144000"/>
          </a:xfrm>
        </p:spPr>
        <p:txBody>
          <a:bodyPr/>
          <a:lstStyle/>
          <a:p>
            <a:pPr>
              <a:defRPr/>
            </a:pPr>
            <a:r>
              <a:rPr lang="en-US" altLang="en-US" sz="4800" dirty="0"/>
              <a:t>Update on a view defined on a single table without any aggregate functions</a:t>
            </a:r>
          </a:p>
          <a:p>
            <a:pPr lvl="1">
              <a:defRPr/>
            </a:pPr>
            <a:r>
              <a:rPr lang="en-US" altLang="en-US" sz="4800" dirty="0"/>
              <a:t>Can be mapped to an update on underlying base table- possible if the primary key is preserved in the view</a:t>
            </a:r>
          </a:p>
          <a:p>
            <a:pPr lvl="1">
              <a:defRPr/>
            </a:pPr>
            <a:endParaRPr lang="en-US" altLang="en-US" sz="4800" dirty="0"/>
          </a:p>
          <a:p>
            <a:pPr marL="914400" lvl="1" indent="0">
              <a:buNone/>
              <a:defRPr/>
            </a:pPr>
            <a:endParaRPr lang="en-US" altLang="en-US" sz="4800" dirty="0"/>
          </a:p>
          <a:p>
            <a:pPr marL="914400" lvl="1" indent="0">
              <a:buNone/>
              <a:defRPr/>
            </a:pPr>
            <a:endParaRPr lang="en-US" altLang="en-US" sz="4800" dirty="0"/>
          </a:p>
          <a:p>
            <a:pPr>
              <a:defRPr/>
            </a:pPr>
            <a:r>
              <a:rPr lang="en-US" altLang="en-US" sz="4800" dirty="0"/>
              <a:t>Update not permitted on aggregate views. E.g.,</a:t>
            </a:r>
          </a:p>
          <a:p>
            <a:pPr>
              <a:buFont typeface="Wingdings" panose="05000000000000000000" pitchFamily="2" charset="2"/>
              <a:buNone/>
              <a:defRPr/>
            </a:pPr>
            <a:r>
              <a:rPr lang="en-US" altLang="en-US" sz="4000" b="1" dirty="0">
                <a:solidFill>
                  <a:schemeClr val="bg2"/>
                </a:solidFill>
              </a:rPr>
              <a:t>	</a:t>
            </a:r>
            <a:r>
              <a:rPr lang="en-US" altLang="en-US" sz="4000" dirty="0">
                <a:solidFill>
                  <a:schemeClr val="tx1"/>
                </a:solidFill>
              </a:rPr>
              <a:t>UV2:	UPDATE		DEPT_INFO</a:t>
            </a:r>
          </a:p>
          <a:p>
            <a:pPr>
              <a:buFont typeface="Wingdings" panose="05000000000000000000" pitchFamily="2" charset="2"/>
              <a:buNone/>
              <a:defRPr/>
            </a:pPr>
            <a:r>
              <a:rPr lang="en-US" altLang="en-US" sz="4000" dirty="0">
                <a:solidFill>
                  <a:schemeClr val="tx1"/>
                </a:solidFill>
              </a:rPr>
              <a:t>		      	SET		     	</a:t>
            </a:r>
            <a:r>
              <a:rPr lang="en-US" altLang="en-US" sz="4000" dirty="0" err="1">
                <a:solidFill>
                  <a:schemeClr val="tx1"/>
                </a:solidFill>
              </a:rPr>
              <a:t>Total_sal</a:t>
            </a:r>
            <a:r>
              <a:rPr lang="en-US" altLang="en-US" sz="4000" dirty="0">
                <a:solidFill>
                  <a:schemeClr val="tx1"/>
                </a:solidFill>
              </a:rPr>
              <a:t>=100000</a:t>
            </a:r>
          </a:p>
          <a:p>
            <a:pPr>
              <a:buFont typeface="Wingdings" panose="05000000000000000000" pitchFamily="2" charset="2"/>
              <a:buNone/>
              <a:defRPr/>
            </a:pPr>
            <a:r>
              <a:rPr lang="en-US" altLang="en-US" sz="4000" dirty="0">
                <a:solidFill>
                  <a:schemeClr val="tx1"/>
                </a:solidFill>
              </a:rPr>
              <a:t>			    WHERE		    </a:t>
            </a:r>
            <a:r>
              <a:rPr lang="en-US" altLang="en-US" sz="4000" dirty="0" err="1">
                <a:solidFill>
                  <a:schemeClr val="tx1"/>
                </a:solidFill>
              </a:rPr>
              <a:t>Dname</a:t>
            </a:r>
            <a:r>
              <a:rPr lang="en-US" altLang="en-US" sz="4000" dirty="0">
                <a:solidFill>
                  <a:schemeClr val="tx1"/>
                </a:solidFill>
              </a:rPr>
              <a:t>=‘Research</a:t>
            </a:r>
            <a:r>
              <a:rPr lang="en-US" altLang="en-US" sz="4000" dirty="0">
                <a:solidFill>
                  <a:schemeClr val="bg2"/>
                </a:solidFill>
              </a:rPr>
              <a:t>’;</a:t>
            </a:r>
          </a:p>
          <a:p>
            <a:pPr>
              <a:buFont typeface="Wingdings" panose="05000000000000000000" pitchFamily="2" charset="2"/>
              <a:buNone/>
              <a:defRPr/>
            </a:pPr>
            <a:r>
              <a:rPr lang="en-US" altLang="en-US" sz="4800" dirty="0"/>
              <a:t>cannot be processed because </a:t>
            </a:r>
            <a:r>
              <a:rPr lang="en-US" altLang="en-US" sz="4800" dirty="0" err="1"/>
              <a:t>Total_sal</a:t>
            </a:r>
            <a:r>
              <a:rPr lang="en-US" altLang="en-US" sz="4800" dirty="0"/>
              <a:t> is a computed value in the view definition</a:t>
            </a:r>
          </a:p>
        </p:txBody>
      </p:sp>
      <p:sp>
        <p:nvSpPr>
          <p:cNvPr id="87044" name="Slide Number Placeholder 3">
            <a:extLst>
              <a:ext uri="{FF2B5EF4-FFF2-40B4-BE49-F238E27FC236}">
                <a16:creationId xmlns:a16="http://schemas.microsoft.com/office/drawing/2014/main" id="{26EA22D7-26DE-4700-9F73-4A692768EE25}"/>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11A1F5AA-0422-4E2B-9D68-863A8A980596}" type="slidenum">
              <a:rPr lang="en-US" altLang="en-US" sz="2800">
                <a:solidFill>
                  <a:srgbClr val="990033"/>
                </a:solidFill>
              </a:rPr>
              <a:pPr>
                <a:spcBef>
                  <a:spcPct val="0"/>
                </a:spcBef>
                <a:buClrTx/>
                <a:buSzTx/>
                <a:buFontTx/>
                <a:buNone/>
              </a:pPr>
              <a:t>50</a:t>
            </a:fld>
            <a:endParaRPr lang="en-CA" altLang="en-US" sz="2800">
              <a:solidFill>
                <a:srgbClr val="990033"/>
              </a:solidFill>
            </a:endParaRPr>
          </a:p>
        </p:txBody>
      </p:sp>
      <p:sp>
        <p:nvSpPr>
          <p:cNvPr id="87045" name="TextBox 1">
            <a:extLst>
              <a:ext uri="{FF2B5EF4-FFF2-40B4-BE49-F238E27FC236}">
                <a16:creationId xmlns:a16="http://schemas.microsoft.com/office/drawing/2014/main" id="{AD44C70E-2614-4EC0-BAE6-8767A654E239}"/>
              </a:ext>
            </a:extLst>
          </p:cNvPr>
          <p:cNvSpPr txBox="1">
            <a:spLocks noChangeArrowheads="1"/>
          </p:cNvSpPr>
          <p:nvPr/>
        </p:nvSpPr>
        <p:spPr bwMode="auto">
          <a:xfrm>
            <a:off x="3429954" y="5580727"/>
            <a:ext cx="939231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ea typeface="ＭＳ Ｐゴシック" panose="020B0600070205080204" pitchFamily="34" charset="-128"/>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ea typeface="ＭＳ Ｐゴシック" panose="020B0600070205080204" pitchFamily="34" charset="-128"/>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ea typeface="ＭＳ Ｐゴシック" panose="020B0600070205080204" pitchFamily="34" charset="-128"/>
              </a:defRPr>
            </a:lvl9pPr>
          </a:lstStyle>
          <a:p>
            <a:pPr algn="l">
              <a:spcBef>
                <a:spcPct val="0"/>
              </a:spcBef>
              <a:buClrTx/>
              <a:buSzTx/>
              <a:buFontTx/>
              <a:buNone/>
            </a:pPr>
            <a:r>
              <a:rPr lang="en-US" altLang="en-US" sz="3600" dirty="0">
                <a:solidFill>
                  <a:schemeClr val="tx1"/>
                </a:solidFill>
              </a:rPr>
              <a:t>Create view DEPT_INFO (</a:t>
            </a:r>
            <a:r>
              <a:rPr lang="en-US" altLang="en-US" sz="3600" dirty="0" err="1">
                <a:solidFill>
                  <a:schemeClr val="tx1"/>
                </a:solidFill>
              </a:rPr>
              <a:t>Dname</a:t>
            </a:r>
            <a:r>
              <a:rPr lang="en-US" altLang="en-US" sz="3600" dirty="0">
                <a:solidFill>
                  <a:schemeClr val="tx1"/>
                </a:solidFill>
              </a:rPr>
              <a:t>, </a:t>
            </a:r>
            <a:r>
              <a:rPr lang="en-US" altLang="en-US" sz="3600" dirty="0" err="1">
                <a:solidFill>
                  <a:schemeClr val="tx1"/>
                </a:solidFill>
              </a:rPr>
              <a:t>Total_sal</a:t>
            </a:r>
            <a:r>
              <a:rPr lang="en-US" altLang="en-US" sz="3600" dirty="0">
                <a:solidFill>
                  <a:schemeClr val="tx1"/>
                </a:solidFill>
              </a:rPr>
              <a:t>)</a:t>
            </a:r>
          </a:p>
          <a:p>
            <a:pPr algn="l">
              <a:spcBef>
                <a:spcPct val="0"/>
              </a:spcBef>
              <a:buClrTx/>
              <a:buSzTx/>
              <a:buFontTx/>
              <a:buNone/>
            </a:pPr>
            <a:r>
              <a:rPr lang="en-US" altLang="en-US" sz="3600" dirty="0">
                <a:solidFill>
                  <a:schemeClr val="tx1"/>
                </a:solidFill>
              </a:rPr>
              <a:t>As select </a:t>
            </a:r>
            <a:r>
              <a:rPr lang="en-US" altLang="en-US" sz="3600" dirty="0" err="1">
                <a:solidFill>
                  <a:schemeClr val="tx1"/>
                </a:solidFill>
              </a:rPr>
              <a:t>Dname</a:t>
            </a:r>
            <a:r>
              <a:rPr lang="en-US" altLang="en-US" sz="3600" dirty="0">
                <a:solidFill>
                  <a:schemeClr val="tx1"/>
                </a:solidFill>
              </a:rPr>
              <a:t>, sum(salary)</a:t>
            </a:r>
          </a:p>
          <a:p>
            <a:pPr algn="l">
              <a:spcBef>
                <a:spcPct val="0"/>
              </a:spcBef>
              <a:buClrTx/>
              <a:buSzTx/>
              <a:buFontTx/>
              <a:buNone/>
            </a:pPr>
            <a:r>
              <a:rPr lang="en-US" altLang="en-US" sz="3600" dirty="0">
                <a:solidFill>
                  <a:schemeClr val="tx1"/>
                </a:solidFill>
              </a:rPr>
              <a:t>     From Department, Employee</a:t>
            </a:r>
          </a:p>
          <a:p>
            <a:pPr algn="l">
              <a:spcBef>
                <a:spcPct val="0"/>
              </a:spcBef>
              <a:buClrTx/>
              <a:buSzTx/>
              <a:buFontTx/>
              <a:buNone/>
            </a:pPr>
            <a:r>
              <a:rPr lang="en-US" altLang="en-US" sz="3600" dirty="0">
                <a:solidFill>
                  <a:schemeClr val="tx1"/>
                </a:solidFill>
              </a:rPr>
              <a:t>     Where </a:t>
            </a:r>
            <a:r>
              <a:rPr lang="en-US" altLang="en-US" sz="3600" dirty="0" err="1">
                <a:solidFill>
                  <a:schemeClr val="tx1"/>
                </a:solidFill>
              </a:rPr>
              <a:t>Dnumber</a:t>
            </a:r>
            <a:r>
              <a:rPr lang="en-US" altLang="en-US" sz="3600" dirty="0">
                <a:solidFill>
                  <a:schemeClr val="tx1"/>
                </a:solidFill>
              </a:rPr>
              <a:t> = </a:t>
            </a:r>
            <a:r>
              <a:rPr lang="en-US" altLang="en-US" sz="3600" dirty="0" err="1">
                <a:solidFill>
                  <a:schemeClr val="tx1"/>
                </a:solidFill>
              </a:rPr>
              <a:t>Dno</a:t>
            </a:r>
            <a:endParaRPr lang="en-US" altLang="en-US" sz="3600" dirty="0">
              <a:solidFill>
                <a:schemeClr val="tx1"/>
              </a:solidFill>
            </a:endParaRPr>
          </a:p>
          <a:p>
            <a:pPr algn="l">
              <a:spcBef>
                <a:spcPct val="0"/>
              </a:spcBef>
              <a:buClrTx/>
              <a:buSzTx/>
              <a:buFontTx/>
              <a:buNone/>
            </a:pPr>
            <a:r>
              <a:rPr lang="en-US" altLang="en-US" sz="3600" dirty="0">
                <a:solidFill>
                  <a:schemeClr val="tx1"/>
                </a:solidFill>
              </a:rPr>
              <a:t>     Group by </a:t>
            </a:r>
            <a:r>
              <a:rPr lang="en-US" altLang="en-US" sz="3600" dirty="0" err="1">
                <a:solidFill>
                  <a:schemeClr val="tx1"/>
                </a:solidFill>
              </a:rPr>
              <a:t>Dname</a:t>
            </a:r>
            <a:r>
              <a:rPr lang="en-US" altLang="en-US" sz="3600" dirty="0">
                <a:solidFill>
                  <a:schemeClr val="tx1"/>
                </a:solidFill>
              </a:rPr>
              <a:t>;</a:t>
            </a:r>
          </a:p>
        </p:txBody>
      </p:sp>
      <p:sp>
        <p:nvSpPr>
          <p:cNvPr id="6" name="TextBox 5">
            <a:extLst>
              <a:ext uri="{FF2B5EF4-FFF2-40B4-BE49-F238E27FC236}">
                <a16:creationId xmlns:a16="http://schemas.microsoft.com/office/drawing/2014/main" id="{F78233EA-7020-4B9B-992B-164FCE1E611F}"/>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50</a:t>
            </a:fld>
            <a:endParaRPr lang="en-US" sz="3200"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87BE2940-E5AA-41A8-A650-C164BFD6ED01}"/>
              </a:ext>
            </a:extLst>
          </p:cNvPr>
          <p:cNvSpPr>
            <a:spLocks noGrp="1" noChangeArrowheads="1"/>
          </p:cNvSpPr>
          <p:nvPr>
            <p:ph type="title"/>
          </p:nvPr>
        </p:nvSpPr>
        <p:spPr/>
        <p:txBody>
          <a:bodyPr/>
          <a:lstStyle/>
          <a:p>
            <a:r>
              <a:rPr lang="en-US" altLang="en-US"/>
              <a:t>Views as authorization mechanism</a:t>
            </a:r>
          </a:p>
        </p:txBody>
      </p:sp>
      <p:sp>
        <p:nvSpPr>
          <p:cNvPr id="88067" name="Content Placeholder 2">
            <a:extLst>
              <a:ext uri="{FF2B5EF4-FFF2-40B4-BE49-F238E27FC236}">
                <a16:creationId xmlns:a16="http://schemas.microsoft.com/office/drawing/2014/main" id="{8CB90266-5726-465A-B5A8-799B2178A6EA}"/>
              </a:ext>
            </a:extLst>
          </p:cNvPr>
          <p:cNvSpPr>
            <a:spLocks noGrp="1" noChangeArrowheads="1"/>
          </p:cNvSpPr>
          <p:nvPr>
            <p:ph idx="1"/>
          </p:nvPr>
        </p:nvSpPr>
        <p:spPr>
          <a:xfrm>
            <a:off x="761999" y="2133600"/>
            <a:ext cx="22142605" cy="9448800"/>
          </a:xfrm>
        </p:spPr>
        <p:txBody>
          <a:bodyPr/>
          <a:lstStyle/>
          <a:p>
            <a:r>
              <a:rPr lang="en-US" altLang="en-US" dirty="0"/>
              <a:t>SQL query authorization statements (GRANT and REVOKE)</a:t>
            </a:r>
          </a:p>
          <a:p>
            <a:r>
              <a:rPr lang="en-US" altLang="en-US" dirty="0"/>
              <a:t>Views can be used to hide certain attributes or tuples from unauthorized users</a:t>
            </a:r>
          </a:p>
          <a:p>
            <a:r>
              <a:rPr lang="en-US" altLang="en-US" dirty="0"/>
              <a:t>E.g., For a user who is only allowed to see employee information for those who work for department 5, he may only access the view </a:t>
            </a:r>
            <a:r>
              <a:rPr lang="en-US" altLang="en-US" sz="4800" dirty="0">
                <a:solidFill>
                  <a:srgbClr val="800000"/>
                </a:solidFill>
              </a:rPr>
              <a:t>DEPT5EMP</a:t>
            </a:r>
            <a:r>
              <a:rPr lang="en-US" altLang="en-US" sz="4800" dirty="0"/>
              <a:t>:</a:t>
            </a:r>
          </a:p>
          <a:p>
            <a:pPr marL="0" indent="0">
              <a:buNone/>
            </a:pPr>
            <a:endParaRPr lang="en-US" altLang="en-US" dirty="0"/>
          </a:p>
          <a:p>
            <a:pPr marL="914400" lvl="1" indent="0">
              <a:buNone/>
            </a:pPr>
            <a:r>
              <a:rPr lang="en-US" altLang="en-US" sz="3600" b="1" dirty="0"/>
              <a:t>CREATE VIEW</a:t>
            </a:r>
            <a:r>
              <a:rPr lang="en-US" altLang="en-US" sz="3600" dirty="0"/>
              <a:t>	DEPT5EMP   </a:t>
            </a:r>
            <a:r>
              <a:rPr lang="en-US" altLang="en-US" sz="3600" b="1" dirty="0"/>
              <a:t>AS</a:t>
            </a:r>
            <a:endParaRPr lang="en-US" altLang="en-US" sz="3600" dirty="0"/>
          </a:p>
          <a:p>
            <a:pPr marL="914400" lvl="1" indent="0">
              <a:buNone/>
            </a:pPr>
            <a:r>
              <a:rPr lang="en-US" altLang="en-US" sz="3600" b="1" dirty="0"/>
              <a:t>SELECT</a:t>
            </a:r>
            <a:r>
              <a:rPr lang="en-US" altLang="en-US" sz="3600" dirty="0"/>
              <a:t>		*</a:t>
            </a:r>
          </a:p>
          <a:p>
            <a:pPr marL="914400" lvl="1" indent="0">
              <a:buNone/>
            </a:pPr>
            <a:r>
              <a:rPr lang="en-US" altLang="en-US" sz="3600" b="1" dirty="0"/>
              <a:t>FROM</a:t>
            </a:r>
            <a:r>
              <a:rPr lang="en-US" altLang="en-US" sz="3600" dirty="0"/>
              <a:t>		EMPLOYEE</a:t>
            </a:r>
          </a:p>
          <a:p>
            <a:pPr marL="914400" lvl="1" indent="0">
              <a:buNone/>
            </a:pPr>
            <a:r>
              <a:rPr lang="en-US" altLang="en-US" sz="3600" b="1" dirty="0"/>
              <a:t>WHERE</a:t>
            </a:r>
            <a:r>
              <a:rPr lang="en-US" altLang="en-US" sz="3600" dirty="0"/>
              <a:t>		</a:t>
            </a:r>
            <a:r>
              <a:rPr lang="en-US" altLang="en-US" sz="3600" dirty="0" err="1"/>
              <a:t>Dno</a:t>
            </a:r>
            <a:r>
              <a:rPr lang="en-US" altLang="en-US" sz="3600" dirty="0"/>
              <a:t> = 5;</a:t>
            </a:r>
          </a:p>
          <a:p>
            <a:endParaRPr lang="en-US" altLang="en-US" dirty="0"/>
          </a:p>
        </p:txBody>
      </p:sp>
      <p:sp>
        <p:nvSpPr>
          <p:cNvPr id="88068" name="Slide Number Placeholder 3">
            <a:extLst>
              <a:ext uri="{FF2B5EF4-FFF2-40B4-BE49-F238E27FC236}">
                <a16:creationId xmlns:a16="http://schemas.microsoft.com/office/drawing/2014/main" id="{FA139B24-9CE8-4DB2-AB7A-969650A3F6B2}"/>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229C99A4-94B9-4C36-9715-FB11A79E1FCC}" type="slidenum">
              <a:rPr lang="en-US" altLang="en-US" sz="2800">
                <a:solidFill>
                  <a:srgbClr val="990033"/>
                </a:solidFill>
              </a:rPr>
              <a:pPr>
                <a:spcBef>
                  <a:spcPct val="0"/>
                </a:spcBef>
                <a:buClrTx/>
                <a:buSzTx/>
                <a:buFontTx/>
                <a:buNone/>
              </a:pPr>
              <a:t>51</a:t>
            </a:fld>
            <a:endParaRPr lang="en-CA" altLang="en-US" sz="2800">
              <a:solidFill>
                <a:srgbClr val="990033"/>
              </a:solidFill>
            </a:endParaRPr>
          </a:p>
        </p:txBody>
      </p:sp>
      <p:sp>
        <p:nvSpPr>
          <p:cNvPr id="5" name="TextBox 4">
            <a:extLst>
              <a:ext uri="{FF2B5EF4-FFF2-40B4-BE49-F238E27FC236}">
                <a16:creationId xmlns:a16="http://schemas.microsoft.com/office/drawing/2014/main" id="{873C2AE2-192F-43FE-B888-09F2221E5583}"/>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51</a:t>
            </a:fld>
            <a:endParaRPr lang="en-US" sz="3200"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E2719EDC-EB78-4CB8-A429-A8E61C72E49A}"/>
              </a:ext>
            </a:extLst>
          </p:cNvPr>
          <p:cNvSpPr>
            <a:spLocks noGrp="1" noChangeArrowheads="1"/>
          </p:cNvSpPr>
          <p:nvPr>
            <p:ph type="title"/>
          </p:nvPr>
        </p:nvSpPr>
        <p:spPr/>
        <p:txBody>
          <a:bodyPr/>
          <a:lstStyle/>
          <a:p>
            <a:r>
              <a:rPr lang="en-US" altLang="en-US"/>
              <a:t>The DROP Command</a:t>
            </a:r>
          </a:p>
        </p:txBody>
      </p:sp>
      <p:sp>
        <p:nvSpPr>
          <p:cNvPr id="59395" name="Content Placeholder 2">
            <a:extLst>
              <a:ext uri="{FF2B5EF4-FFF2-40B4-BE49-F238E27FC236}">
                <a16:creationId xmlns:a16="http://schemas.microsoft.com/office/drawing/2014/main" id="{5DF2B5F3-8A45-4195-B5B9-8BC3837CB758}"/>
              </a:ext>
            </a:extLst>
          </p:cNvPr>
          <p:cNvSpPr>
            <a:spLocks noGrp="1"/>
          </p:cNvSpPr>
          <p:nvPr>
            <p:ph idx="1"/>
          </p:nvPr>
        </p:nvSpPr>
        <p:spPr/>
        <p:txBody>
          <a:bodyPr/>
          <a:lstStyle/>
          <a:p>
            <a:pPr>
              <a:defRPr/>
            </a:pPr>
            <a:r>
              <a:rPr lang="en-US" altLang="en-US" dirty="0">
                <a:latin typeface="Courier New" panose="02070309020205020404" pitchFamily="49" charset="0"/>
                <a:ea typeface="MS PGothic" panose="020B0600070205080204" pitchFamily="34" charset="-128"/>
                <a:cs typeface="Courier New" panose="02070309020205020404" pitchFamily="49" charset="0"/>
              </a:rPr>
              <a:t>DROP </a:t>
            </a:r>
            <a:r>
              <a:rPr lang="en-US" altLang="en-US" dirty="0">
                <a:ea typeface="MS PGothic" panose="020B0600070205080204" pitchFamily="34" charset="-128"/>
              </a:rPr>
              <a:t>command </a:t>
            </a:r>
          </a:p>
          <a:p>
            <a:pPr lvl="1">
              <a:defRPr/>
            </a:pPr>
            <a:r>
              <a:rPr lang="en-US" altLang="en-US" dirty="0">
                <a:ea typeface="MS PGothic" panose="020B0600070205080204" pitchFamily="34" charset="-128"/>
              </a:rPr>
              <a:t>Used to drop named schema elements, such as tables, domains, or constraint</a:t>
            </a:r>
          </a:p>
          <a:p>
            <a:pPr>
              <a:defRPr/>
            </a:pPr>
            <a:r>
              <a:rPr lang="en-US" altLang="en-US" dirty="0">
                <a:ea typeface="MS PGothic" panose="020B0600070205080204" pitchFamily="34" charset="-128"/>
              </a:rPr>
              <a:t>Drop behavior options: </a:t>
            </a:r>
          </a:p>
          <a:p>
            <a:pPr lvl="1">
              <a:defRPr/>
            </a:pPr>
            <a:r>
              <a:rPr lang="en-US" altLang="en-US" dirty="0">
                <a:latin typeface="Courier New" panose="02070309020205020404" pitchFamily="49" charset="0"/>
                <a:ea typeface="MS PGothic" panose="020B0600070205080204" pitchFamily="34" charset="-128"/>
                <a:cs typeface="Courier New" panose="02070309020205020404" pitchFamily="49" charset="0"/>
              </a:rPr>
              <a:t>CASCADE </a:t>
            </a:r>
            <a:r>
              <a:rPr lang="en-US" altLang="en-US" dirty="0">
                <a:ea typeface="MS PGothic" panose="020B0600070205080204" pitchFamily="34" charset="-128"/>
              </a:rPr>
              <a:t>and </a:t>
            </a:r>
            <a:r>
              <a:rPr lang="en-US" altLang="en-US" dirty="0">
                <a:latin typeface="Courier New" panose="02070309020205020404" pitchFamily="49" charset="0"/>
                <a:ea typeface="MS PGothic" panose="020B0600070205080204" pitchFamily="34" charset="-128"/>
                <a:cs typeface="Courier New" panose="02070309020205020404" pitchFamily="49" charset="0"/>
              </a:rPr>
              <a:t>RESTRICT</a:t>
            </a:r>
          </a:p>
          <a:p>
            <a:pPr>
              <a:defRPr/>
            </a:pPr>
            <a:r>
              <a:rPr lang="en-US" altLang="en-US" dirty="0">
                <a:ea typeface="MS PGothic" panose="020B0600070205080204" pitchFamily="34" charset="-128"/>
              </a:rPr>
              <a:t>Example:</a:t>
            </a:r>
          </a:p>
          <a:p>
            <a:pPr lvl="1">
              <a:defRPr/>
            </a:pPr>
            <a:r>
              <a:rPr lang="en-US" altLang="en-US" dirty="0">
                <a:latin typeface="Courier New" panose="02070309020205020404" pitchFamily="49" charset="0"/>
                <a:ea typeface="MS PGothic" panose="020B0600070205080204" pitchFamily="34" charset="-128"/>
                <a:cs typeface="Courier New" panose="02070309020205020404" pitchFamily="49" charset="0"/>
              </a:rPr>
              <a:t>DROP SCHEMA COMPANY CASCADE;</a:t>
            </a:r>
          </a:p>
          <a:p>
            <a:pPr lvl="1">
              <a:defRPr/>
            </a:pPr>
            <a:r>
              <a:rPr lang="en-US" altLang="en-US" dirty="0">
                <a:solidFill>
                  <a:schemeClr val="tx2"/>
                </a:solidFill>
                <a:ea typeface="MS PGothic" panose="020B0600070205080204" pitchFamily="34" charset="-128"/>
                <a:cs typeface="+mn-cs"/>
              </a:rPr>
              <a:t>This removes the schema and all its elements including tables, views, constraints, etc.</a:t>
            </a:r>
          </a:p>
        </p:txBody>
      </p:sp>
      <p:sp>
        <p:nvSpPr>
          <p:cNvPr id="89092" name="Slide Number Placeholder 3">
            <a:extLst>
              <a:ext uri="{FF2B5EF4-FFF2-40B4-BE49-F238E27FC236}">
                <a16:creationId xmlns:a16="http://schemas.microsoft.com/office/drawing/2014/main" id="{46CB1C8B-D72C-437E-B103-1F3E87B3D88E}"/>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E2391D8D-83AD-4EE7-B7F5-904AD7BB4625}" type="slidenum">
              <a:rPr lang="en-US" altLang="en-US" sz="2800">
                <a:solidFill>
                  <a:srgbClr val="990033"/>
                </a:solidFill>
              </a:rPr>
              <a:pPr>
                <a:spcBef>
                  <a:spcPct val="0"/>
                </a:spcBef>
                <a:buClrTx/>
                <a:buSzTx/>
                <a:buFontTx/>
                <a:buNone/>
              </a:pPr>
              <a:t>52</a:t>
            </a:fld>
            <a:endParaRPr lang="en-CA" altLang="en-US" sz="2800">
              <a:solidFill>
                <a:srgbClr val="990033"/>
              </a:solidFill>
            </a:endParaRPr>
          </a:p>
        </p:txBody>
      </p:sp>
      <p:sp>
        <p:nvSpPr>
          <p:cNvPr id="5" name="TextBox 4">
            <a:extLst>
              <a:ext uri="{FF2B5EF4-FFF2-40B4-BE49-F238E27FC236}">
                <a16:creationId xmlns:a16="http://schemas.microsoft.com/office/drawing/2014/main" id="{0EF6C05C-1AA4-4610-B38F-F2AA989F7EF5}"/>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52</a:t>
            </a:fld>
            <a:endParaRPr lang="en-US" sz="3200"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ACB39CE7-4D2A-4648-9B21-4015617388B3}"/>
              </a:ext>
            </a:extLst>
          </p:cNvPr>
          <p:cNvSpPr>
            <a:spLocks noGrp="1" noChangeArrowheads="1"/>
          </p:cNvSpPr>
          <p:nvPr>
            <p:ph type="title"/>
          </p:nvPr>
        </p:nvSpPr>
        <p:spPr/>
        <p:txBody>
          <a:bodyPr/>
          <a:lstStyle/>
          <a:p>
            <a:r>
              <a:rPr lang="en-US" altLang="en-US"/>
              <a:t>The ALTER table command</a:t>
            </a:r>
          </a:p>
        </p:txBody>
      </p:sp>
      <p:sp>
        <p:nvSpPr>
          <p:cNvPr id="90115" name="Content Placeholder 2">
            <a:extLst>
              <a:ext uri="{FF2B5EF4-FFF2-40B4-BE49-F238E27FC236}">
                <a16:creationId xmlns:a16="http://schemas.microsoft.com/office/drawing/2014/main" id="{AD1E7929-1C35-4C12-B70D-DF04EACDF712}"/>
              </a:ext>
            </a:extLst>
          </p:cNvPr>
          <p:cNvSpPr>
            <a:spLocks noGrp="1" noChangeArrowheads="1"/>
          </p:cNvSpPr>
          <p:nvPr>
            <p:ph idx="1"/>
          </p:nvPr>
        </p:nvSpPr>
        <p:spPr>
          <a:xfrm>
            <a:off x="557485" y="1803797"/>
            <a:ext cx="16589374" cy="9144000"/>
          </a:xfrm>
        </p:spPr>
        <p:txBody>
          <a:bodyPr/>
          <a:lstStyle/>
          <a:p>
            <a:r>
              <a:rPr lang="en-US" altLang="en-US" b="1" dirty="0"/>
              <a:t>Alter table actions </a:t>
            </a:r>
            <a:r>
              <a:rPr lang="en-US" altLang="en-US" dirty="0"/>
              <a:t>include:</a:t>
            </a:r>
          </a:p>
          <a:p>
            <a:pPr lvl="1"/>
            <a:r>
              <a:rPr lang="en-US" altLang="en-US" dirty="0"/>
              <a:t>Adding or dropping a column (attribute)</a:t>
            </a:r>
          </a:p>
          <a:p>
            <a:pPr lvl="1"/>
            <a:r>
              <a:rPr lang="en-US" altLang="en-US" dirty="0"/>
              <a:t>Changing a column definition</a:t>
            </a:r>
          </a:p>
          <a:p>
            <a:pPr lvl="1"/>
            <a:r>
              <a:rPr lang="en-US" altLang="en-US" dirty="0"/>
              <a:t>Adding or dropping table constraints</a:t>
            </a:r>
          </a:p>
          <a:p>
            <a:r>
              <a:rPr lang="en-US" altLang="en-US" dirty="0">
                <a:cs typeface="Courier New" panose="02070309020205020404" pitchFamily="49" charset="0"/>
              </a:rPr>
              <a:t>Example:</a:t>
            </a:r>
          </a:p>
          <a:p>
            <a:pPr lvl="1"/>
            <a:r>
              <a:rPr lang="en-US" altLang="en-US" dirty="0">
                <a:latin typeface="Courier New" panose="02070309020205020404" pitchFamily="49" charset="0"/>
                <a:cs typeface="Courier New" panose="02070309020205020404" pitchFamily="49" charset="0"/>
              </a:rPr>
              <a:t>ALTER TABLE COMPANY.EMPLOYEE ADD COLUMN Job VARCHAR(12);</a:t>
            </a:r>
          </a:p>
          <a:p>
            <a:pPr lvl="1"/>
            <a:endParaRPr lang="en-US" altLang="en-US" dirty="0">
              <a:latin typeface="Courier New" panose="02070309020205020404" pitchFamily="49" charset="0"/>
              <a:cs typeface="Courier New" panose="02070309020205020404" pitchFamily="49" charset="0"/>
            </a:endParaRPr>
          </a:p>
        </p:txBody>
      </p:sp>
      <p:sp>
        <p:nvSpPr>
          <p:cNvPr id="90116" name="Slide Number Placeholder 3">
            <a:extLst>
              <a:ext uri="{FF2B5EF4-FFF2-40B4-BE49-F238E27FC236}">
                <a16:creationId xmlns:a16="http://schemas.microsoft.com/office/drawing/2014/main" id="{B2D31EAF-4EA6-4AC2-9248-7C22E7FCB9A0}"/>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D738C91F-AE8A-4559-8065-787445E20C47}" type="slidenum">
              <a:rPr lang="en-US" altLang="en-US" sz="2800">
                <a:solidFill>
                  <a:srgbClr val="990033"/>
                </a:solidFill>
              </a:rPr>
              <a:pPr>
                <a:spcBef>
                  <a:spcPct val="0"/>
                </a:spcBef>
                <a:buClrTx/>
                <a:buSzTx/>
                <a:buFontTx/>
                <a:buNone/>
              </a:pPr>
              <a:t>53</a:t>
            </a:fld>
            <a:endParaRPr lang="en-CA" altLang="en-US" sz="2800">
              <a:solidFill>
                <a:srgbClr val="990033"/>
              </a:solidFill>
            </a:endParaRPr>
          </a:p>
        </p:txBody>
      </p:sp>
      <p:sp>
        <p:nvSpPr>
          <p:cNvPr id="5" name="TextBox 4">
            <a:extLst>
              <a:ext uri="{FF2B5EF4-FFF2-40B4-BE49-F238E27FC236}">
                <a16:creationId xmlns:a16="http://schemas.microsoft.com/office/drawing/2014/main" id="{BF74B0CA-59E3-4A52-97AF-0BF1747D3D7E}"/>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53</a:t>
            </a:fld>
            <a:endParaRPr lang="en-US" sz="3200"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E45BEC75-1082-40DB-8063-EE314F1906A6}"/>
              </a:ext>
            </a:extLst>
          </p:cNvPr>
          <p:cNvSpPr>
            <a:spLocks noGrp="1" noChangeArrowheads="1"/>
          </p:cNvSpPr>
          <p:nvPr>
            <p:ph type="title"/>
          </p:nvPr>
        </p:nvSpPr>
        <p:spPr/>
        <p:txBody>
          <a:bodyPr/>
          <a:lstStyle/>
          <a:p>
            <a:r>
              <a:rPr lang="en-US" altLang="en-US"/>
              <a:t>Dropping Columns, Default Values</a:t>
            </a:r>
          </a:p>
        </p:txBody>
      </p:sp>
      <p:sp>
        <p:nvSpPr>
          <p:cNvPr id="91139" name="Content Placeholder 2">
            <a:extLst>
              <a:ext uri="{FF2B5EF4-FFF2-40B4-BE49-F238E27FC236}">
                <a16:creationId xmlns:a16="http://schemas.microsoft.com/office/drawing/2014/main" id="{E5857E9C-5868-4BD0-88B7-98A294A3186A}"/>
              </a:ext>
            </a:extLst>
          </p:cNvPr>
          <p:cNvSpPr>
            <a:spLocks noGrp="1" noChangeArrowheads="1"/>
          </p:cNvSpPr>
          <p:nvPr>
            <p:ph idx="1"/>
          </p:nvPr>
        </p:nvSpPr>
        <p:spPr/>
        <p:txBody>
          <a:bodyPr/>
          <a:lstStyle/>
          <a:p>
            <a:r>
              <a:rPr lang="en-US" altLang="en-US" dirty="0"/>
              <a:t>To drop a column</a:t>
            </a:r>
          </a:p>
          <a:p>
            <a:pPr lvl="1"/>
            <a:r>
              <a:rPr lang="en-US" altLang="en-US" dirty="0"/>
              <a:t>Choose either </a:t>
            </a:r>
            <a:r>
              <a:rPr lang="en-US" altLang="en-US" dirty="0">
                <a:latin typeface="Courier New" panose="02070309020205020404" pitchFamily="49" charset="0"/>
                <a:cs typeface="Courier New" panose="02070309020205020404" pitchFamily="49" charset="0"/>
              </a:rPr>
              <a:t>CASCADE</a:t>
            </a:r>
            <a:r>
              <a:rPr lang="en-US" altLang="en-US" dirty="0"/>
              <a:t> or </a:t>
            </a:r>
            <a:r>
              <a:rPr lang="en-US" altLang="en-US" dirty="0">
                <a:latin typeface="Courier New" panose="02070309020205020404" pitchFamily="49" charset="0"/>
                <a:cs typeface="Courier New" panose="02070309020205020404" pitchFamily="49" charset="0"/>
              </a:rPr>
              <a:t>RESTRICT</a:t>
            </a:r>
          </a:p>
          <a:p>
            <a:pPr lvl="1"/>
            <a:r>
              <a:rPr lang="en-US" altLang="en-US" dirty="0">
                <a:latin typeface="Courier New" panose="02070309020205020404" pitchFamily="49" charset="0"/>
                <a:cs typeface="Courier New" panose="02070309020205020404" pitchFamily="49" charset="0"/>
              </a:rPr>
              <a:t>CASCADE </a:t>
            </a:r>
            <a:r>
              <a:rPr lang="en-US" altLang="en-US" dirty="0">
                <a:solidFill>
                  <a:schemeClr val="tx2"/>
                </a:solidFill>
                <a:cs typeface="Courier New" panose="02070309020205020404" pitchFamily="49" charset="0"/>
              </a:rPr>
              <a:t>would drop the column from views etc. </a:t>
            </a:r>
            <a:r>
              <a:rPr lang="en-US" altLang="en-US" dirty="0">
                <a:latin typeface="Courier New" panose="02070309020205020404" pitchFamily="49" charset="0"/>
                <a:cs typeface="Courier New" panose="02070309020205020404" pitchFamily="49" charset="0"/>
              </a:rPr>
              <a:t>RESTRICT </a:t>
            </a:r>
            <a:r>
              <a:rPr lang="en-US" altLang="en-US" dirty="0">
                <a:solidFill>
                  <a:schemeClr val="tx2"/>
                </a:solidFill>
                <a:cs typeface="Courier New" panose="02070309020205020404" pitchFamily="49" charset="0"/>
              </a:rPr>
              <a:t>is possible if no views refer to it.</a:t>
            </a:r>
          </a:p>
          <a:p>
            <a:pPr marL="812800" lvl="1" indent="0">
              <a:buNone/>
            </a:pPr>
            <a:endParaRPr lang="en-US" altLang="en-US" sz="1200" dirty="0">
              <a:solidFill>
                <a:schemeClr val="tx2"/>
              </a:solidFill>
              <a:cs typeface="Courier New" panose="02070309020205020404" pitchFamily="49" charset="0"/>
            </a:endParaRPr>
          </a:p>
          <a:p>
            <a:pPr>
              <a:buFont typeface="Wingdings" panose="05000000000000000000" pitchFamily="2" charset="2"/>
              <a:buNone/>
            </a:pPr>
            <a:r>
              <a:rPr lang="en-US" altLang="en-US" sz="4000" b="1" dirty="0">
                <a:solidFill>
                  <a:schemeClr val="bg2"/>
                </a:solidFill>
              </a:rPr>
              <a:t>	</a:t>
            </a:r>
            <a:r>
              <a:rPr lang="en-US" altLang="en-US" sz="4000" b="1" dirty="0">
                <a:solidFill>
                  <a:schemeClr val="tx1"/>
                </a:solidFill>
              </a:rPr>
              <a:t>ALTER TABLE</a:t>
            </a:r>
            <a:r>
              <a:rPr lang="en-US" altLang="en-US" sz="4000" dirty="0">
                <a:solidFill>
                  <a:schemeClr val="tx1"/>
                </a:solidFill>
              </a:rPr>
              <a:t> COMPANY.EMPLOYEE </a:t>
            </a:r>
            <a:r>
              <a:rPr lang="en-US" altLang="en-US" sz="4000" b="1" dirty="0">
                <a:solidFill>
                  <a:schemeClr val="tx1"/>
                </a:solidFill>
              </a:rPr>
              <a:t>DROP COLUMN</a:t>
            </a:r>
            <a:r>
              <a:rPr lang="en-US" altLang="en-US" sz="4000" dirty="0">
                <a:solidFill>
                  <a:schemeClr val="tx1"/>
                </a:solidFill>
              </a:rPr>
              <a:t> 	Address </a:t>
            </a:r>
            <a:r>
              <a:rPr lang="en-US" altLang="en-US" sz="4000" b="1" dirty="0">
                <a:solidFill>
                  <a:schemeClr val="tx1"/>
                </a:solidFill>
              </a:rPr>
              <a:t>CASCADE</a:t>
            </a:r>
            <a:r>
              <a:rPr lang="en-US" altLang="en-US" sz="4000" dirty="0">
                <a:solidFill>
                  <a:schemeClr val="tx1"/>
                </a:solidFill>
              </a:rPr>
              <a:t>;</a:t>
            </a:r>
          </a:p>
          <a:p>
            <a:pPr>
              <a:buFont typeface="Wingdings" panose="05000000000000000000" pitchFamily="2" charset="2"/>
              <a:buNone/>
            </a:pPr>
            <a:endParaRPr lang="en-US" altLang="en-US" sz="4000" dirty="0">
              <a:solidFill>
                <a:schemeClr val="tx1"/>
              </a:solidFill>
            </a:endParaRPr>
          </a:p>
          <a:p>
            <a:r>
              <a:rPr lang="en-US" altLang="en-US" dirty="0">
                <a:solidFill>
                  <a:schemeClr val="tx1"/>
                </a:solidFill>
              </a:rPr>
              <a:t>Default values can be dropped and altered :</a:t>
            </a:r>
          </a:p>
          <a:p>
            <a:pPr marL="0" indent="0">
              <a:buNone/>
            </a:pPr>
            <a:endParaRPr lang="en-US" altLang="en-US" sz="1200" dirty="0">
              <a:solidFill>
                <a:schemeClr val="tx1"/>
              </a:solidFill>
            </a:endParaRPr>
          </a:p>
          <a:p>
            <a:pPr lvl="1">
              <a:buFont typeface="Wingdings" panose="05000000000000000000" pitchFamily="2" charset="2"/>
              <a:buNone/>
            </a:pPr>
            <a:r>
              <a:rPr lang="en-US" altLang="en-US" sz="3600" b="1" dirty="0">
                <a:solidFill>
                  <a:schemeClr val="tx1"/>
                </a:solidFill>
              </a:rPr>
              <a:t>ALTER TABLE</a:t>
            </a:r>
            <a:r>
              <a:rPr lang="en-US" altLang="en-US" sz="3600" dirty="0">
                <a:solidFill>
                  <a:schemeClr val="tx1"/>
                </a:solidFill>
              </a:rPr>
              <a:t> COMPANY.DEPARTMENT </a:t>
            </a:r>
            <a:r>
              <a:rPr lang="en-US" altLang="en-US" sz="3600" b="1" dirty="0">
                <a:solidFill>
                  <a:schemeClr val="tx1"/>
                </a:solidFill>
              </a:rPr>
              <a:t>ALTER COLUMN</a:t>
            </a:r>
            <a:r>
              <a:rPr lang="en-US" altLang="en-US" sz="3600" dirty="0">
                <a:solidFill>
                  <a:schemeClr val="tx1"/>
                </a:solidFill>
              </a:rPr>
              <a:t> </a:t>
            </a:r>
            <a:r>
              <a:rPr lang="en-US" altLang="en-US" sz="3600" dirty="0" err="1">
                <a:solidFill>
                  <a:schemeClr val="tx1"/>
                </a:solidFill>
              </a:rPr>
              <a:t>Mgr_ssn</a:t>
            </a:r>
            <a:r>
              <a:rPr lang="en-US" altLang="en-US" sz="3600" dirty="0">
                <a:solidFill>
                  <a:schemeClr val="tx1"/>
                </a:solidFill>
              </a:rPr>
              <a:t> </a:t>
            </a:r>
            <a:r>
              <a:rPr lang="en-US" altLang="en-US" sz="3600" b="1" dirty="0">
                <a:solidFill>
                  <a:schemeClr val="tx1"/>
                </a:solidFill>
              </a:rPr>
              <a:t>DROP DEFAULT</a:t>
            </a:r>
            <a:r>
              <a:rPr lang="en-US" altLang="en-US" sz="3600" dirty="0">
                <a:solidFill>
                  <a:schemeClr val="tx1"/>
                </a:solidFill>
              </a:rPr>
              <a:t>;</a:t>
            </a:r>
          </a:p>
          <a:p>
            <a:pPr lvl="1">
              <a:buFont typeface="Wingdings" panose="05000000000000000000" pitchFamily="2" charset="2"/>
              <a:buNone/>
            </a:pPr>
            <a:r>
              <a:rPr lang="en-US" altLang="en-US" sz="3600" b="1" dirty="0">
                <a:solidFill>
                  <a:schemeClr val="tx1"/>
                </a:solidFill>
              </a:rPr>
              <a:t>ALTER TABLE</a:t>
            </a:r>
            <a:r>
              <a:rPr lang="en-US" altLang="en-US" sz="3600" dirty="0">
                <a:solidFill>
                  <a:schemeClr val="tx1"/>
                </a:solidFill>
              </a:rPr>
              <a:t> COMPANY.DEPARTMENT </a:t>
            </a:r>
            <a:r>
              <a:rPr lang="en-US" altLang="en-US" sz="3600" b="1" dirty="0">
                <a:solidFill>
                  <a:schemeClr val="tx1"/>
                </a:solidFill>
              </a:rPr>
              <a:t>ALTER COLUMN</a:t>
            </a:r>
            <a:r>
              <a:rPr lang="en-US" altLang="en-US" sz="3600" dirty="0">
                <a:solidFill>
                  <a:schemeClr val="tx1"/>
                </a:solidFill>
              </a:rPr>
              <a:t> </a:t>
            </a:r>
            <a:r>
              <a:rPr lang="en-US" altLang="en-US" sz="3600" dirty="0" err="1">
                <a:solidFill>
                  <a:schemeClr val="tx1"/>
                </a:solidFill>
              </a:rPr>
              <a:t>Mgr_ssn</a:t>
            </a:r>
            <a:r>
              <a:rPr lang="en-US" altLang="en-US" sz="3600" dirty="0">
                <a:solidFill>
                  <a:schemeClr val="tx1"/>
                </a:solidFill>
              </a:rPr>
              <a:t> </a:t>
            </a:r>
            <a:r>
              <a:rPr lang="en-US" altLang="en-US" sz="3600" b="1" dirty="0">
                <a:solidFill>
                  <a:schemeClr val="tx1"/>
                </a:solidFill>
              </a:rPr>
              <a:t>SET DEFAULT</a:t>
            </a:r>
            <a:r>
              <a:rPr lang="en-US" altLang="en-US" sz="3600" dirty="0">
                <a:solidFill>
                  <a:schemeClr val="tx1"/>
                </a:solidFill>
              </a:rPr>
              <a:t> ‘333445555’;</a:t>
            </a:r>
          </a:p>
          <a:p>
            <a:endParaRPr lang="en-US" altLang="en-US" sz="4000" dirty="0">
              <a:solidFill>
                <a:schemeClr val="tx1"/>
              </a:solidFill>
            </a:endParaRPr>
          </a:p>
          <a:p>
            <a:endParaRPr lang="en-US" altLang="en-US" dirty="0"/>
          </a:p>
        </p:txBody>
      </p:sp>
      <p:sp>
        <p:nvSpPr>
          <p:cNvPr id="91140" name="Slide Number Placeholder 3">
            <a:extLst>
              <a:ext uri="{FF2B5EF4-FFF2-40B4-BE49-F238E27FC236}">
                <a16:creationId xmlns:a16="http://schemas.microsoft.com/office/drawing/2014/main" id="{43436EBA-0E1C-41FD-A7BA-63B6F6AC2328}"/>
              </a:ext>
            </a:extLst>
          </p:cNvPr>
          <p:cNvSpPr>
            <a:spLocks noGrp="1"/>
          </p:cNvSpPr>
          <p:nvPr>
            <p:ph type="sldNum" sz="quarter" idx="10"/>
          </p:nvPr>
        </p:nvSpPr>
        <p:spPr>
          <a:xfrm>
            <a:off x="29189794" y="25574624"/>
            <a:ext cx="1922000" cy="57515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33"/>
              </a:buClr>
              <a:buSzPct val="60000"/>
              <a:buFont typeface="Wingdings" panose="05000000000000000000" pitchFamily="2" charset="2"/>
              <a:buChar char="n"/>
              <a:defRPr sz="5600">
                <a:solidFill>
                  <a:schemeClr val="tx2"/>
                </a:solidFill>
                <a:latin typeface="Arial" panose="020B0604020202020204" pitchFamily="34" charset="0"/>
                <a:ea typeface="ＭＳ Ｐゴシック" panose="020B0600070205080204" pitchFamily="34" charset="-128"/>
              </a:defRPr>
            </a:lvl1pPr>
            <a:lvl2pPr marL="1485900" indent="-571500">
              <a:spcBef>
                <a:spcPct val="20000"/>
              </a:spcBef>
              <a:buClr>
                <a:schemeClr val="tx2"/>
              </a:buClr>
              <a:buSzPct val="55000"/>
              <a:buFont typeface="Wingdings" panose="05000000000000000000" pitchFamily="2" charset="2"/>
              <a:buChar char="n"/>
              <a:defRPr sz="5200">
                <a:solidFill>
                  <a:srgbClr val="800000"/>
                </a:solidFill>
                <a:latin typeface="Arial" panose="020B0604020202020204" pitchFamily="34" charset="0"/>
                <a:ea typeface="ＭＳ Ｐゴシック" panose="020B0600070205080204" pitchFamily="34" charset="-128"/>
              </a:defRPr>
            </a:lvl2pPr>
            <a:lvl3pPr marL="2286000" indent="-457200">
              <a:spcBef>
                <a:spcPct val="20000"/>
              </a:spcBef>
              <a:buClr>
                <a:srgbClr val="990033"/>
              </a:buClr>
              <a:buSzPct val="50000"/>
              <a:buFont typeface="Wingdings" panose="05000000000000000000" pitchFamily="2" charset="2"/>
              <a:buChar char="n"/>
              <a:defRPr sz="4800">
                <a:solidFill>
                  <a:schemeClr val="tx2"/>
                </a:solidFill>
                <a:latin typeface="Arial" panose="020B0604020202020204" pitchFamily="34" charset="0"/>
                <a:ea typeface="ＭＳ Ｐゴシック" panose="020B0600070205080204" pitchFamily="34" charset="-128"/>
              </a:defRPr>
            </a:lvl3pPr>
            <a:lvl4pPr marL="3200400" indent="-457200">
              <a:spcBef>
                <a:spcPct val="20000"/>
              </a:spcBef>
              <a:buClr>
                <a:schemeClr val="tx2"/>
              </a:buClr>
              <a:buSzPct val="55000"/>
              <a:buFont typeface="Wingdings" panose="05000000000000000000" pitchFamily="2" charset="2"/>
              <a:buChar char="n"/>
              <a:defRPr sz="4000">
                <a:solidFill>
                  <a:srgbClr val="800000"/>
                </a:solidFill>
                <a:latin typeface="Arial" panose="020B0604020202020204" pitchFamily="34" charset="0"/>
                <a:ea typeface="ＭＳ Ｐゴシック" panose="020B0600070205080204" pitchFamily="34" charset="-128"/>
              </a:defRPr>
            </a:lvl4pPr>
            <a:lvl5pPr marL="4114800" indent="-457200">
              <a:spcBef>
                <a:spcPct val="20000"/>
              </a:spcBef>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5pPr>
            <a:lvl6pPr marL="50292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6pPr>
            <a:lvl7pPr marL="59436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7pPr>
            <a:lvl8pPr marL="68580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8pPr>
            <a:lvl9pPr marL="7772400" indent="-457200" eaLnBrk="0" fontAlgn="base" hangingPunct="0">
              <a:spcBef>
                <a:spcPct val="20000"/>
              </a:spcBef>
              <a:spcAft>
                <a:spcPct val="0"/>
              </a:spcAft>
              <a:buClr>
                <a:srgbClr val="990033"/>
              </a:buClr>
              <a:buSzPct val="50000"/>
              <a:buFont typeface="Wingdings" panose="05000000000000000000" pitchFamily="2" charset="2"/>
              <a:buChar char="n"/>
              <a:defRPr sz="4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800">
                <a:solidFill>
                  <a:srgbClr val="990033"/>
                </a:solidFill>
              </a:rPr>
              <a:t>Slide 7- </a:t>
            </a:r>
            <a:fld id="{D52EC8EC-FAA0-4C40-9F31-16CC3896F1AA}" type="slidenum">
              <a:rPr lang="en-US" altLang="en-US" sz="2800">
                <a:solidFill>
                  <a:srgbClr val="990033"/>
                </a:solidFill>
              </a:rPr>
              <a:pPr>
                <a:spcBef>
                  <a:spcPct val="0"/>
                </a:spcBef>
                <a:buClrTx/>
                <a:buSzTx/>
                <a:buFontTx/>
                <a:buNone/>
              </a:pPr>
              <a:t>54</a:t>
            </a:fld>
            <a:endParaRPr lang="en-CA" altLang="en-US" sz="2800">
              <a:solidFill>
                <a:srgbClr val="990033"/>
              </a:solidFill>
            </a:endParaRPr>
          </a:p>
        </p:txBody>
      </p:sp>
      <p:sp>
        <p:nvSpPr>
          <p:cNvPr id="5" name="TextBox 4">
            <a:extLst>
              <a:ext uri="{FF2B5EF4-FFF2-40B4-BE49-F238E27FC236}">
                <a16:creationId xmlns:a16="http://schemas.microsoft.com/office/drawing/2014/main" id="{7B7EAFE1-5A81-407D-A020-62B1CACD3D9E}"/>
              </a:ext>
            </a:extLst>
          </p:cNvPr>
          <p:cNvSpPr txBox="1"/>
          <p:nvPr/>
        </p:nvSpPr>
        <p:spPr>
          <a:xfrm>
            <a:off x="15268352" y="12476052"/>
            <a:ext cx="150982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fld id="{86CB4B4D-7CA3-9044-876B-883B54F8677D}" type="slidenum">
              <a:rPr lang="en-US" sz="3200" smtClean="0"/>
              <a:pPr/>
              <a:t>54</a:t>
            </a:fld>
            <a:endParaRPr lang="en-US" sz="3200"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48" name="The ALTER Command (cont’d.)"/>
          <p:cNvSpPr txBox="1">
            <a:spLocks noGrp="1"/>
          </p:cNvSpPr>
          <p:nvPr>
            <p:ph type="title"/>
          </p:nvPr>
        </p:nvSpPr>
        <p:spPr>
          <a:prstGeom prst="rect">
            <a:avLst/>
          </a:prstGeom>
        </p:spPr>
        <p:txBody>
          <a:bodyPr/>
          <a:lstStyle/>
          <a:p>
            <a:r>
              <a:t>The ALTER Command (cont’d.)</a:t>
            </a:r>
          </a:p>
        </p:txBody>
      </p:sp>
      <p:sp>
        <p:nvSpPr>
          <p:cNvPr id="549" name="Change constraints specified on a table…"/>
          <p:cNvSpPr txBox="1">
            <a:spLocks noGrp="1"/>
          </p:cNvSpPr>
          <p:nvPr>
            <p:ph type="body" idx="1"/>
          </p:nvPr>
        </p:nvSpPr>
        <p:spPr>
          <a:prstGeom prst="rect">
            <a:avLst/>
          </a:prstGeom>
        </p:spPr>
        <p:txBody>
          <a:bodyPr/>
          <a:lstStyle>
            <a:lvl1pPr marL="685800" indent="-685800">
              <a:buClr>
                <a:srgbClr val="941100"/>
              </a:buClr>
              <a:buChar char=""/>
            </a:lvl1pPr>
            <a:lvl2pPr marL="957262" indent="-500062">
              <a:buClr>
                <a:srgbClr val="0085CC"/>
              </a:buClr>
              <a:buSzPct val="80000"/>
              <a:buChar char=""/>
            </a:lvl2pPr>
          </a:lstStyle>
          <a:p>
            <a:r>
              <a:t>Change constraints specified on a table </a:t>
            </a:r>
          </a:p>
          <a:p>
            <a:pPr lvl="1"/>
            <a:r>
              <a:t>Add or drop a named constraint</a:t>
            </a:r>
          </a:p>
        </p:txBody>
      </p:sp>
      <p:pic>
        <p:nvPicPr>
          <p:cNvPr id="550" name="image.png" descr="image.png"/>
          <p:cNvPicPr>
            <a:picLocks/>
          </p:cNvPicPr>
          <p:nvPr/>
        </p:nvPicPr>
        <p:blipFill>
          <a:blip r:embed="rId2"/>
          <a:stretch>
            <a:fillRect/>
          </a:stretch>
        </p:blipFill>
        <p:spPr>
          <a:xfrm>
            <a:off x="5798343" y="6090046"/>
            <a:ext cx="12007852" cy="1678783"/>
          </a:xfrm>
          <a:prstGeom prst="rect">
            <a:avLst/>
          </a:prstGeom>
          <a:ln w="12700">
            <a:miter lim="400000"/>
          </a:ln>
        </p:spPr>
      </p:pic>
      <p:sp>
        <p:nvSpPr>
          <p:cNvPr id="5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pic>
        <p:nvPicPr>
          <p:cNvPr id="552"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55" name="ALTER Commands"/>
          <p:cNvSpPr txBox="1">
            <a:spLocks noGrp="1"/>
          </p:cNvSpPr>
          <p:nvPr>
            <p:ph type="title"/>
          </p:nvPr>
        </p:nvSpPr>
        <p:spPr>
          <a:prstGeom prst="rect">
            <a:avLst/>
          </a:prstGeom>
        </p:spPr>
        <p:txBody>
          <a:bodyPr/>
          <a:lstStyle/>
          <a:p>
            <a:r>
              <a:t>ALTER Commands</a:t>
            </a:r>
          </a:p>
        </p:txBody>
      </p:sp>
      <p:sp>
        <p:nvSpPr>
          <p:cNvPr id="556" name="Add a new column to a table…"/>
          <p:cNvSpPr txBox="1">
            <a:spLocks noGrp="1"/>
          </p:cNvSpPr>
          <p:nvPr>
            <p:ph type="body" idx="1"/>
          </p:nvPr>
        </p:nvSpPr>
        <p:spPr>
          <a:prstGeom prst="rect">
            <a:avLst/>
          </a:prstGeom>
        </p:spPr>
        <p:txBody>
          <a:bodyPr/>
          <a:lstStyle/>
          <a:p>
            <a:pPr marL="914400" indent="-914400">
              <a:buClrTx/>
              <a:buChar char="•"/>
            </a:pPr>
            <a:r>
              <a:t>Add a new column to a table</a:t>
            </a:r>
          </a:p>
          <a:p>
            <a:pPr>
              <a:defRPr>
                <a:latin typeface="Consolas"/>
                <a:ea typeface="Consolas"/>
                <a:cs typeface="Consolas"/>
                <a:sym typeface="Consolas"/>
              </a:defRPr>
            </a:pPr>
            <a:endParaRPr/>
          </a:p>
          <a:p>
            <a:r>
              <a:t>Modify an existing table column</a:t>
            </a:r>
          </a:p>
          <a:p>
            <a:pPr lvl="1">
              <a:defRPr>
                <a:latin typeface="Consolas"/>
                <a:ea typeface="Consolas"/>
                <a:cs typeface="Consolas"/>
                <a:sym typeface="Consolas"/>
              </a:defRPr>
            </a:pPr>
            <a:r>
              <a:t>ALTER TABLE </a:t>
            </a:r>
            <a:r>
              <a:rPr i="1"/>
              <a:t>table_name </a:t>
            </a:r>
            <a:r>
              <a:t>CHANGE </a:t>
            </a:r>
            <a:r>
              <a:rPr i="1"/>
              <a:t>old_column_name</a:t>
            </a:r>
            <a:br/>
            <a:r>
              <a:rPr i="1"/>
              <a:t>new_column_definition</a:t>
            </a:r>
            <a:r>
              <a:t>;</a:t>
            </a:r>
          </a:p>
          <a:p>
            <a:pPr lvl="1">
              <a:defRPr>
                <a:latin typeface="Consolas"/>
                <a:ea typeface="Consolas"/>
                <a:cs typeface="Consolas"/>
                <a:sym typeface="Consolas"/>
              </a:defRPr>
            </a:pPr>
            <a:r>
              <a:t>ALTER TABLE Employee</a:t>
            </a:r>
            <a:r>
              <a:rPr i="1"/>
              <a:t> </a:t>
            </a:r>
            <a:r>
              <a:t>CHANGE Dno</a:t>
            </a:r>
            <a:br>
              <a:rPr i="1"/>
            </a:br>
            <a:r>
              <a:t>Dnumber INT NOT NULL;</a:t>
            </a:r>
          </a:p>
          <a:p>
            <a:pPr lvl="1">
              <a:defRPr>
                <a:latin typeface="Consolas"/>
                <a:ea typeface="Consolas"/>
                <a:cs typeface="Consolas"/>
                <a:sym typeface="Consolas"/>
              </a:defRPr>
            </a:pPr>
            <a:r>
              <a:t>ALTER TABLE foo ADD COLUMN name text;</a:t>
            </a:r>
          </a:p>
        </p:txBody>
      </p:sp>
      <p:sp>
        <p:nvSpPr>
          <p:cNvPr id="55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pic>
        <p:nvPicPr>
          <p:cNvPr id="558"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561" name="Summary"/>
          <p:cNvSpPr txBox="1">
            <a:spLocks noGrp="1"/>
          </p:cNvSpPr>
          <p:nvPr>
            <p:ph type="title"/>
          </p:nvPr>
        </p:nvSpPr>
        <p:spPr>
          <a:prstGeom prst="rect">
            <a:avLst/>
          </a:prstGeom>
        </p:spPr>
        <p:txBody>
          <a:bodyPr/>
          <a:lstStyle/>
          <a:p>
            <a:r>
              <a:t>Summary</a:t>
            </a:r>
          </a:p>
        </p:txBody>
      </p:sp>
      <p:sp>
        <p:nvSpPr>
          <p:cNvPr id="562" name="Complex SQL:…"/>
          <p:cNvSpPr txBox="1">
            <a:spLocks noGrp="1"/>
          </p:cNvSpPr>
          <p:nvPr>
            <p:ph type="body" idx="1"/>
          </p:nvPr>
        </p:nvSpPr>
        <p:spPr>
          <a:prstGeom prst="rect">
            <a:avLst/>
          </a:prstGeom>
        </p:spPr>
        <p:txBody>
          <a:bodyPr/>
          <a:lstStyle/>
          <a:p>
            <a:pPr marL="685800" indent="-685800">
              <a:buClr>
                <a:srgbClr val="941100"/>
              </a:buClr>
              <a:buChar char=""/>
            </a:pPr>
            <a:r>
              <a:t>Complex SQL:</a:t>
            </a:r>
          </a:p>
          <a:p>
            <a:pPr marL="957262" lvl="1" indent="-500062">
              <a:buClr>
                <a:srgbClr val="0085CC"/>
              </a:buClr>
              <a:buSzPct val="80000"/>
              <a:buChar char=""/>
            </a:pPr>
            <a:r>
              <a:t>Nested queries, </a:t>
            </a:r>
          </a:p>
          <a:p>
            <a:pPr marL="957262" lvl="1" indent="-500062">
              <a:buClr>
                <a:srgbClr val="0085CC"/>
              </a:buClr>
              <a:buSzPct val="80000"/>
              <a:buChar char=""/>
            </a:pPr>
            <a:r>
              <a:t>Joined tables, outer joins, </a:t>
            </a:r>
          </a:p>
          <a:p>
            <a:pPr marL="957262" lvl="1" indent="-500062">
              <a:buClr>
                <a:srgbClr val="0085CC"/>
              </a:buClr>
              <a:buSzPct val="80000"/>
              <a:buChar char=""/>
            </a:pPr>
            <a:r>
              <a:t>Aggregate functions, </a:t>
            </a:r>
          </a:p>
          <a:p>
            <a:pPr marL="957262" lvl="1" indent="-500062">
              <a:buClr>
                <a:srgbClr val="0085CC"/>
              </a:buClr>
              <a:buSzPct val="80000"/>
              <a:buChar char=""/>
            </a:pPr>
            <a:r>
              <a:t>Grouping</a:t>
            </a:r>
          </a:p>
          <a:p>
            <a:pPr marL="685800" indent="-685800">
              <a:buClr>
                <a:srgbClr val="941100"/>
              </a:buClr>
              <a:buChar char=""/>
            </a:pPr>
            <a:r>
              <a:rPr b="1">
                <a:latin typeface="Courier New"/>
                <a:ea typeface="Courier New"/>
                <a:cs typeface="Courier New"/>
                <a:sym typeface="Courier New"/>
              </a:rPr>
              <a:t>CREATE ASSERTION</a:t>
            </a:r>
            <a:r>
              <a:rPr>
                <a:latin typeface="Courier New"/>
                <a:ea typeface="Courier New"/>
                <a:cs typeface="Courier New"/>
                <a:sym typeface="Courier New"/>
              </a:rPr>
              <a:t> </a:t>
            </a:r>
            <a:r>
              <a:t>and </a:t>
            </a:r>
            <a:r>
              <a:rPr b="1">
                <a:latin typeface="Courier New"/>
                <a:ea typeface="Courier New"/>
                <a:cs typeface="Courier New"/>
                <a:sym typeface="Courier New"/>
              </a:rPr>
              <a:t>CREATE TRIGGER</a:t>
            </a:r>
            <a:endParaRPr>
              <a:latin typeface="Courier New"/>
              <a:ea typeface="Courier New"/>
              <a:cs typeface="Courier New"/>
              <a:sym typeface="Courier New"/>
            </a:endParaRPr>
          </a:p>
          <a:p>
            <a:pPr marL="685800" indent="-685800">
              <a:buClr>
                <a:srgbClr val="941100"/>
              </a:buClr>
              <a:buChar char=""/>
            </a:pPr>
            <a:r>
              <a:t>Views</a:t>
            </a:r>
          </a:p>
          <a:p>
            <a:pPr marL="957262" lvl="1" indent="-500062">
              <a:buClr>
                <a:srgbClr val="0085CC"/>
              </a:buClr>
              <a:buSzPct val="80000"/>
              <a:buChar char=""/>
            </a:pPr>
            <a:r>
              <a:t>Virtual or derived tables</a:t>
            </a:r>
            <a:r>
              <a:rPr b="1">
                <a:latin typeface="Courier New"/>
                <a:ea typeface="Courier New"/>
                <a:cs typeface="Courier New"/>
                <a:sym typeface="Courier New"/>
              </a:rPr>
              <a:t> </a:t>
            </a:r>
          </a:p>
          <a:p>
            <a:pPr marL="957262" lvl="1" indent="-500062">
              <a:buClr>
                <a:srgbClr val="0085CC"/>
              </a:buClr>
              <a:buSzPct val="80000"/>
              <a:buChar char=""/>
            </a:pPr>
            <a:r>
              <a:rPr b="1">
                <a:latin typeface="Courier New"/>
                <a:ea typeface="Courier New"/>
                <a:cs typeface="Courier New"/>
                <a:sym typeface="Courier New"/>
              </a:rPr>
              <a:t>CREATE VIEW </a:t>
            </a:r>
            <a:r>
              <a:rPr b="1" i="1">
                <a:solidFill>
                  <a:srgbClr val="919191"/>
                </a:solidFill>
                <a:latin typeface="Courier New"/>
                <a:ea typeface="Courier New"/>
                <a:cs typeface="Courier New"/>
                <a:sym typeface="Courier New"/>
              </a:rPr>
              <a:t>view_name</a:t>
            </a:r>
            <a:r>
              <a:rPr b="1">
                <a:latin typeface="Courier New"/>
                <a:ea typeface="Courier New"/>
                <a:cs typeface="Courier New"/>
                <a:sym typeface="Courier New"/>
              </a:rPr>
              <a:t> AS (</a:t>
            </a:r>
            <a:r>
              <a:rPr b="1" i="1">
                <a:solidFill>
                  <a:srgbClr val="919191"/>
                </a:solidFill>
                <a:latin typeface="Courier New"/>
                <a:ea typeface="Courier New"/>
                <a:cs typeface="Courier New"/>
                <a:sym typeface="Courier New"/>
              </a:rPr>
              <a:t>query</a:t>
            </a:r>
            <a:r>
              <a:rPr b="1">
                <a:latin typeface="Courier New"/>
                <a:ea typeface="Courier New"/>
                <a:cs typeface="Courier New"/>
                <a:sym typeface="Courier New"/>
              </a:rPr>
              <a:t>)</a:t>
            </a:r>
          </a:p>
        </p:txBody>
      </p:sp>
      <p:sp>
        <p:nvSpPr>
          <p:cNvPr id="5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pic>
        <p:nvPicPr>
          <p:cNvPr id="564"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59" name="Nested Queries"/>
          <p:cNvSpPr txBox="1">
            <a:spLocks noGrp="1"/>
          </p:cNvSpPr>
          <p:nvPr>
            <p:ph type="title"/>
          </p:nvPr>
        </p:nvSpPr>
        <p:spPr>
          <a:prstGeom prst="rect">
            <a:avLst/>
          </a:prstGeom>
        </p:spPr>
        <p:txBody>
          <a:bodyPr/>
          <a:lstStyle/>
          <a:p>
            <a:r>
              <a:t>Nested Queries</a:t>
            </a:r>
          </a:p>
        </p:txBody>
      </p:sp>
      <p:sp>
        <p:nvSpPr>
          <p:cNvPr id="260" name="Nested in WHERE clause…"/>
          <p:cNvSpPr txBox="1">
            <a:spLocks noGrp="1"/>
          </p:cNvSpPr>
          <p:nvPr>
            <p:ph type="body" idx="1"/>
          </p:nvPr>
        </p:nvSpPr>
        <p:spPr>
          <a:prstGeom prst="rect">
            <a:avLst/>
          </a:prstGeom>
        </p:spPr>
        <p:txBody>
          <a:bodyPr/>
          <a:lstStyle/>
          <a:p>
            <a:r>
              <a:t>Nested in </a:t>
            </a:r>
            <a:r>
              <a:rPr b="1">
                <a:latin typeface="Courier New"/>
                <a:ea typeface="Courier New"/>
                <a:cs typeface="Courier New"/>
                <a:sym typeface="Courier New"/>
              </a:rPr>
              <a:t>WHERE</a:t>
            </a:r>
            <a:r>
              <a:t> clause</a:t>
            </a:r>
          </a:p>
          <a:p>
            <a:pPr lvl="1"/>
            <a:r>
              <a:rPr b="1">
                <a:latin typeface="Courier New"/>
                <a:ea typeface="Courier New"/>
                <a:cs typeface="Courier New"/>
                <a:sym typeface="Courier New"/>
              </a:rPr>
              <a:t>WHERE</a:t>
            </a:r>
            <a:r>
              <a:t> [</a:t>
            </a:r>
            <a:r>
              <a:rPr b="1">
                <a:latin typeface="Courier New"/>
                <a:ea typeface="Courier New"/>
                <a:cs typeface="Courier New"/>
                <a:sym typeface="Courier New"/>
              </a:rPr>
              <a:t>NOT</a:t>
            </a:r>
            <a:r>
              <a:t>] </a:t>
            </a:r>
            <a:r>
              <a:rPr i="1"/>
              <a:t>attribute</a:t>
            </a:r>
            <a:r>
              <a:t> </a:t>
            </a:r>
            <a:r>
              <a:rPr>
                <a:solidFill>
                  <a:srgbClr val="AAAAAA"/>
                </a:solidFill>
              </a:rPr>
              <a:t>⟨comp_op⟩</a:t>
            </a:r>
            <a:r>
              <a:t> (</a:t>
            </a:r>
            <a:r>
              <a:rPr>
                <a:solidFill>
                  <a:srgbClr val="AAAAAA"/>
                </a:solidFill>
              </a:rPr>
              <a:t>subquery</a:t>
            </a:r>
            <a:r>
              <a:t>)</a:t>
            </a:r>
          </a:p>
          <a:p>
            <a:pPr lvl="1"/>
            <a:r>
              <a:rPr b="1">
                <a:latin typeface="Courier New"/>
                <a:ea typeface="Courier New"/>
                <a:cs typeface="Courier New"/>
                <a:sym typeface="Courier New"/>
              </a:rPr>
              <a:t>WHERE</a:t>
            </a:r>
            <a:r>
              <a:t> [</a:t>
            </a:r>
            <a:r>
              <a:rPr b="1">
                <a:latin typeface="Courier New"/>
                <a:ea typeface="Courier New"/>
                <a:cs typeface="Courier New"/>
                <a:sym typeface="Courier New"/>
              </a:rPr>
              <a:t>NOT</a:t>
            </a:r>
            <a:r>
              <a:t>] </a:t>
            </a:r>
            <a:r>
              <a:rPr i="1"/>
              <a:t>attribute</a:t>
            </a:r>
            <a:r>
              <a:t> </a:t>
            </a:r>
            <a:r>
              <a:rPr>
                <a:solidFill>
                  <a:srgbClr val="AAAAAA"/>
                </a:solidFill>
              </a:rPr>
              <a:t>⟨comp_op⟩</a:t>
            </a:r>
            <a:r>
              <a:t> </a:t>
            </a:r>
            <a:r>
              <a:rPr b="1">
                <a:latin typeface="Courier New"/>
                <a:ea typeface="Courier New"/>
                <a:cs typeface="Courier New"/>
                <a:sym typeface="Courier New"/>
              </a:rPr>
              <a:t>ANY</a:t>
            </a:r>
            <a:r>
              <a:t> (</a:t>
            </a:r>
            <a:r>
              <a:rPr>
                <a:solidFill>
                  <a:srgbClr val="AAAAAA"/>
                </a:solidFill>
              </a:rPr>
              <a:t>subquery</a:t>
            </a:r>
            <a:r>
              <a:t>)</a:t>
            </a:r>
          </a:p>
          <a:p>
            <a:pPr lvl="1"/>
            <a:r>
              <a:rPr b="1">
                <a:latin typeface="Courier New"/>
                <a:ea typeface="Courier New"/>
                <a:cs typeface="Courier New"/>
                <a:sym typeface="Courier New"/>
              </a:rPr>
              <a:t>WHERE</a:t>
            </a:r>
            <a:r>
              <a:t> [</a:t>
            </a:r>
            <a:r>
              <a:rPr b="1">
                <a:latin typeface="Courier New"/>
                <a:ea typeface="Courier New"/>
                <a:cs typeface="Courier New"/>
                <a:sym typeface="Courier New"/>
              </a:rPr>
              <a:t>NOT</a:t>
            </a:r>
            <a:r>
              <a:t>] </a:t>
            </a:r>
            <a:r>
              <a:rPr i="1"/>
              <a:t>attribute</a:t>
            </a:r>
            <a:r>
              <a:t> </a:t>
            </a:r>
            <a:r>
              <a:rPr>
                <a:solidFill>
                  <a:srgbClr val="AAAAAA"/>
                </a:solidFill>
              </a:rPr>
              <a:t>⟨comp_op⟩</a:t>
            </a:r>
            <a:r>
              <a:t> </a:t>
            </a:r>
            <a:r>
              <a:rPr b="1">
                <a:latin typeface="Courier New"/>
                <a:ea typeface="Courier New"/>
                <a:cs typeface="Courier New"/>
                <a:sym typeface="Courier New"/>
              </a:rPr>
              <a:t>ALL</a:t>
            </a:r>
            <a:r>
              <a:t> (</a:t>
            </a:r>
            <a:r>
              <a:rPr>
                <a:solidFill>
                  <a:srgbClr val="AAAAAA"/>
                </a:solidFill>
              </a:rPr>
              <a:t>subquery</a:t>
            </a:r>
            <a:r>
              <a:t>)</a:t>
            </a:r>
          </a:p>
          <a:p>
            <a:pPr lvl="1"/>
            <a:r>
              <a:rPr b="1">
                <a:latin typeface="Courier New"/>
                <a:ea typeface="Courier New"/>
                <a:cs typeface="Courier New"/>
                <a:sym typeface="Courier New"/>
              </a:rPr>
              <a:t>WHERE</a:t>
            </a:r>
            <a:r>
              <a:t> </a:t>
            </a:r>
            <a:r>
              <a:rPr i="1"/>
              <a:t>attribute</a:t>
            </a:r>
            <a:r>
              <a:t> [</a:t>
            </a:r>
            <a:r>
              <a:rPr b="1">
                <a:latin typeface="Courier New"/>
                <a:ea typeface="Courier New"/>
                <a:cs typeface="Courier New"/>
                <a:sym typeface="Courier New"/>
              </a:rPr>
              <a:t>NOT</a:t>
            </a:r>
            <a:r>
              <a:t>] </a:t>
            </a:r>
            <a:r>
              <a:rPr b="1">
                <a:latin typeface="Courier New"/>
                <a:ea typeface="Courier New"/>
                <a:cs typeface="Courier New"/>
                <a:sym typeface="Courier New"/>
              </a:rPr>
              <a:t>IN</a:t>
            </a:r>
            <a:r>
              <a:t> (</a:t>
            </a:r>
            <a:r>
              <a:rPr>
                <a:solidFill>
                  <a:srgbClr val="AAAAAA"/>
                </a:solidFill>
              </a:rPr>
              <a:t>subquery</a:t>
            </a:r>
            <a:r>
              <a:t>)</a:t>
            </a:r>
          </a:p>
          <a:p>
            <a:r>
              <a:t>Nested in </a:t>
            </a:r>
            <a:r>
              <a:rPr b="1">
                <a:latin typeface="Courier New"/>
                <a:ea typeface="Courier New"/>
                <a:cs typeface="Courier New"/>
                <a:sym typeface="Courier New"/>
              </a:rPr>
              <a:t>FROM</a:t>
            </a:r>
            <a:r>
              <a:t> clause (</a:t>
            </a:r>
            <a:r>
              <a:rPr i="1"/>
              <a:t>creating a Table on-the-fly</a:t>
            </a:r>
            <a:r>
              <a:t>)</a:t>
            </a:r>
          </a:p>
          <a:p>
            <a:pPr lvl="1"/>
            <a:r>
              <a:rPr b="1">
                <a:latin typeface="Courier New"/>
                <a:ea typeface="Courier New"/>
                <a:cs typeface="Courier New"/>
                <a:sym typeface="Courier New"/>
              </a:rPr>
              <a:t>FROM</a:t>
            </a:r>
            <a:r>
              <a:t> (</a:t>
            </a:r>
            <a:r>
              <a:rPr>
                <a:solidFill>
                  <a:srgbClr val="AAAAAA"/>
                </a:solidFill>
              </a:rPr>
              <a:t>subquery</a:t>
            </a:r>
            <a:r>
              <a:t>) </a:t>
            </a:r>
            <a:r>
              <a:rPr b="1">
                <a:latin typeface="Courier New"/>
                <a:ea typeface="Courier New"/>
                <a:cs typeface="Courier New"/>
                <a:sym typeface="Courier New"/>
              </a:rPr>
              <a:t>AS</a:t>
            </a:r>
            <a:r>
              <a:t> </a:t>
            </a:r>
            <a:r>
              <a:rPr i="1"/>
              <a:t>alias</a:t>
            </a:r>
          </a:p>
        </p:txBody>
      </p:sp>
      <p:sp>
        <p:nvSpPr>
          <p:cNvPr id="26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262" name="Image" descr="Image"/>
          <p:cNvPicPr>
            <a:picLocks noChangeAspect="1"/>
          </p:cNvPicPr>
          <p:nvPr/>
        </p:nvPicPr>
        <p:blipFill>
          <a:blip r:embed="rId3"/>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
        <p:nvSpPr>
          <p:cNvPr id="263" name="Rectangle"/>
          <p:cNvSpPr/>
          <p:nvPr/>
        </p:nvSpPr>
        <p:spPr>
          <a:xfrm>
            <a:off x="4441031" y="3393281"/>
            <a:ext cx="13640587" cy="3085626"/>
          </a:xfrm>
          <a:prstGeom prst="rect">
            <a:avLst/>
          </a:prstGeom>
          <a:ln w="63500">
            <a:solidFill>
              <a:srgbClr val="FF2600"/>
            </a:solidFill>
            <a:miter lim="400000"/>
          </a:ln>
        </p:spPr>
        <p:txBody>
          <a:bodyPr lIns="71437" tIns="71437" rIns="71437" bIns="71437" anchor="ctr"/>
          <a:lstStyle/>
          <a:p>
            <a:pPr>
              <a:defRPr sz="5000"/>
            </a:pPr>
            <a:endParaRPr/>
          </a:p>
        </p:txBody>
      </p:sp>
      <p:sp>
        <p:nvSpPr>
          <p:cNvPr id="264" name="Rectangle"/>
          <p:cNvSpPr/>
          <p:nvPr/>
        </p:nvSpPr>
        <p:spPr>
          <a:xfrm>
            <a:off x="4441031" y="6625828"/>
            <a:ext cx="13640587" cy="1019024"/>
          </a:xfrm>
          <a:prstGeom prst="rect">
            <a:avLst/>
          </a:prstGeom>
          <a:ln w="63500">
            <a:solidFill>
              <a:srgbClr val="FF2600"/>
            </a:solidFill>
            <a:miter lim="400000"/>
          </a:ln>
        </p:spPr>
        <p:txBody>
          <a:bodyPr lIns="71437" tIns="71437" rIns="71437" bIns="71437" anchor="ctr"/>
          <a:lstStyle/>
          <a:p>
            <a:pPr>
              <a:defRPr sz="5000"/>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26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6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6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2" nodeType="clickEffect">
                                  <p:stCondLst>
                                    <p:cond delay="0"/>
                                  </p:stCondLst>
                                  <p:iterate>
                                    <p:tmAbs val="0"/>
                                  </p:iterate>
                                  <p:childTnLst>
                                    <p:set>
                                      <p:cBhvr>
                                        <p:cTn id="30" fill="hold"/>
                                        <p:tgtEl>
                                          <p:spTgt spid="263"/>
                                        </p:tgtEl>
                                        <p:attrNameLst>
                                          <p:attrName>style.visibility</p:attrName>
                                        </p:attrNameLst>
                                      </p:cBhvr>
                                      <p:to>
                                        <p:strVal val="visible"/>
                                      </p:to>
                                    </p:set>
                                    <p:animEffect transition="in" filter="wipe(left)">
                                      <p:cBhvr>
                                        <p:cTn id="31" dur="1000"/>
                                        <p:tgtEl>
                                          <p:spTgt spid="26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3" nodeType="clickEffect">
                                  <p:stCondLst>
                                    <p:cond delay="0"/>
                                  </p:stCondLst>
                                  <p:iterate>
                                    <p:tmAbs val="0"/>
                                  </p:iterate>
                                  <p:childTnLst>
                                    <p:set>
                                      <p:cBhvr>
                                        <p:cTn id="35" fill="hold"/>
                                        <p:tgtEl>
                                          <p:spTgt spid="264"/>
                                        </p:tgtEl>
                                        <p:attrNameLst>
                                          <p:attrName>style.visibility</p:attrName>
                                        </p:attrNameLst>
                                      </p:cBhvr>
                                      <p:to>
                                        <p:strVal val="visible"/>
                                      </p:to>
                                    </p:set>
                                    <p:animEffect transition="in" filter="wipe(left)">
                                      <p:cBhvr>
                                        <p:cTn id="36"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1" build="p" bldLvl="5" animBg="1" advAuto="0"/>
      <p:bldP spid="263" grpId="2" animBg="1" advAuto="0"/>
      <p:bldP spid="264"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8"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69" name="Nested Queries, Tuples, and Set/Multiset Comparisons"/>
          <p:cNvSpPr txBox="1">
            <a:spLocks noGrp="1"/>
          </p:cNvSpPr>
          <p:nvPr>
            <p:ph type="title"/>
          </p:nvPr>
        </p:nvSpPr>
        <p:spPr>
          <a:prstGeom prst="rect">
            <a:avLst/>
          </a:prstGeom>
        </p:spPr>
        <p:txBody>
          <a:bodyPr/>
          <a:lstStyle/>
          <a:p>
            <a:r>
              <a:t>Nested Queries, Tuples,</a:t>
            </a:r>
            <a:br/>
            <a:r>
              <a:t>and Set/Multiset Comparisons</a:t>
            </a:r>
          </a:p>
        </p:txBody>
      </p:sp>
      <p:sp>
        <p:nvSpPr>
          <p:cNvPr id="270" name="Nested queries…"/>
          <p:cNvSpPr txBox="1">
            <a:spLocks noGrp="1"/>
          </p:cNvSpPr>
          <p:nvPr>
            <p:ph type="body" idx="1"/>
          </p:nvPr>
        </p:nvSpPr>
        <p:spPr>
          <a:prstGeom prst="rect">
            <a:avLst/>
          </a:prstGeom>
        </p:spPr>
        <p:txBody>
          <a:bodyPr/>
          <a:lstStyle/>
          <a:p>
            <a:pPr marL="685800" indent="-685800">
              <a:buClr>
                <a:srgbClr val="941100"/>
              </a:buClr>
              <a:buChar char=""/>
              <a:defRPr b="1">
                <a:latin typeface="Arial"/>
                <a:ea typeface="Arial"/>
                <a:cs typeface="Arial"/>
                <a:sym typeface="Arial"/>
              </a:defRPr>
            </a:pPr>
            <a:r>
              <a:t>Nested queries</a:t>
            </a:r>
          </a:p>
          <a:p>
            <a:pPr marL="957262" lvl="1" indent="-500062">
              <a:buClr>
                <a:srgbClr val="0085CC"/>
              </a:buClr>
              <a:buSzPct val="80000"/>
              <a:buChar char=""/>
            </a:pPr>
            <a:r>
              <a:t>Complete select-from-where blocks within </a:t>
            </a:r>
            <a:r>
              <a:rPr b="1">
                <a:latin typeface="Courier New"/>
                <a:ea typeface="Courier New"/>
                <a:cs typeface="Courier New"/>
                <a:sym typeface="Courier New"/>
              </a:rPr>
              <a:t>WHERE</a:t>
            </a:r>
            <a:r>
              <a:t> clause of another query</a:t>
            </a:r>
          </a:p>
          <a:p>
            <a:pPr marL="957262" lvl="1" indent="-500062">
              <a:buClr>
                <a:srgbClr val="0085CC"/>
              </a:buClr>
              <a:buSzPct val="80000"/>
              <a:buChar char=""/>
              <a:defRPr b="1">
                <a:latin typeface="Arial"/>
                <a:ea typeface="Arial"/>
                <a:cs typeface="Arial"/>
                <a:sym typeface="Arial"/>
              </a:defRPr>
            </a:pPr>
            <a:r>
              <a:t>Outer query vs. Inner Query</a:t>
            </a:r>
          </a:p>
          <a:p>
            <a:pPr marL="685800" indent="-685800">
              <a:buClr>
                <a:srgbClr val="941100"/>
              </a:buClr>
              <a:buChar char=""/>
            </a:pPr>
            <a:r>
              <a:t>Comparison operator </a:t>
            </a:r>
            <a:r>
              <a:rPr b="1">
                <a:latin typeface="Courier New"/>
                <a:ea typeface="Courier New"/>
                <a:cs typeface="Courier New"/>
                <a:sym typeface="Courier New"/>
              </a:rPr>
              <a:t>IN</a:t>
            </a:r>
            <a:endParaRPr>
              <a:latin typeface="Courier New"/>
              <a:ea typeface="Courier New"/>
              <a:cs typeface="Courier New"/>
              <a:sym typeface="Courier New"/>
            </a:endParaRPr>
          </a:p>
          <a:p>
            <a:pPr marL="957262" lvl="1" indent="-500062">
              <a:buClr>
                <a:srgbClr val="0085CC"/>
              </a:buClr>
              <a:buSzPct val="80000"/>
              <a:buChar char=""/>
            </a:pPr>
            <a:r>
              <a:t>Compares value </a:t>
            </a:r>
            <a:r>
              <a:rPr i="1">
                <a:latin typeface="Arial"/>
                <a:ea typeface="Arial"/>
                <a:cs typeface="Arial"/>
                <a:sym typeface="Arial"/>
              </a:rPr>
              <a:t>v</a:t>
            </a:r>
            <a:r>
              <a:t> with a </a:t>
            </a:r>
            <a:r>
              <a:rPr b="1"/>
              <a:t>set</a:t>
            </a:r>
            <a:r>
              <a:t> (or multiset) of values </a:t>
            </a:r>
            <a:r>
              <a:rPr i="1">
                <a:latin typeface="Arial"/>
                <a:ea typeface="Arial"/>
                <a:cs typeface="Arial"/>
                <a:sym typeface="Arial"/>
              </a:rPr>
              <a:t>V </a:t>
            </a:r>
          </a:p>
          <a:p>
            <a:pPr marL="957262" lvl="1" indent="-500062">
              <a:buClr>
                <a:srgbClr val="0085CC"/>
              </a:buClr>
              <a:buSzPct val="80000"/>
              <a:buChar char=""/>
            </a:pPr>
            <a:r>
              <a:t>Evaluates to </a:t>
            </a:r>
            <a:r>
              <a:rPr b="1">
                <a:latin typeface="Courier New"/>
                <a:ea typeface="Courier New"/>
                <a:cs typeface="Courier New"/>
                <a:sym typeface="Courier New"/>
              </a:rPr>
              <a:t>TRUE</a:t>
            </a:r>
            <a:r>
              <a:t> if </a:t>
            </a:r>
            <a:r>
              <a:rPr i="1">
                <a:latin typeface="Arial"/>
                <a:ea typeface="Arial"/>
                <a:cs typeface="Arial"/>
                <a:sym typeface="Arial"/>
              </a:rPr>
              <a:t>v</a:t>
            </a:r>
            <a:r>
              <a:t> is one of the elements in </a:t>
            </a:r>
            <a:r>
              <a:rPr i="1">
                <a:latin typeface="Arial"/>
                <a:ea typeface="Arial"/>
                <a:cs typeface="Arial"/>
                <a:sym typeface="Arial"/>
              </a:rPr>
              <a:t>V</a:t>
            </a:r>
          </a:p>
        </p:txBody>
      </p:sp>
      <p:sp>
        <p:nvSpPr>
          <p:cNvPr id="271" name="Slide Number"/>
          <p:cNvSpPr txBox="1">
            <a:spLocks noGrp="1"/>
          </p:cNvSpPr>
          <p:nvPr>
            <p:ph type="sldNum" sz="quarter" idx="2"/>
          </p:nvPr>
        </p:nvSpPr>
        <p:spPr>
          <a:xfrm>
            <a:off x="12081252" y="12787312"/>
            <a:ext cx="426645" cy="6263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272"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275" name="IN Clause"/>
          <p:cNvSpPr txBox="1">
            <a:spLocks noGrp="1"/>
          </p:cNvSpPr>
          <p:nvPr>
            <p:ph type="title"/>
          </p:nvPr>
        </p:nvSpPr>
        <p:spPr>
          <a:prstGeom prst="rect">
            <a:avLst/>
          </a:prstGeom>
        </p:spPr>
        <p:txBody>
          <a:bodyPr/>
          <a:lstStyle/>
          <a:p>
            <a:r>
              <a:t>IN Clause</a:t>
            </a:r>
          </a:p>
        </p:txBody>
      </p:sp>
      <p:sp>
        <p:nvSpPr>
          <p:cNvPr id="276" name="Comparison set operator IN…"/>
          <p:cNvSpPr txBox="1">
            <a:spLocks noGrp="1"/>
          </p:cNvSpPr>
          <p:nvPr>
            <p:ph type="body" idx="1"/>
          </p:nvPr>
        </p:nvSpPr>
        <p:spPr>
          <a:prstGeom prst="rect">
            <a:avLst/>
          </a:prstGeom>
        </p:spPr>
        <p:txBody>
          <a:bodyPr/>
          <a:lstStyle/>
          <a:p>
            <a:pPr marL="685800" indent="-685800">
              <a:buClr>
                <a:srgbClr val="941100"/>
              </a:buClr>
              <a:buChar char=""/>
            </a:pPr>
            <a:r>
              <a:t>Comparison set operator </a:t>
            </a:r>
            <a:r>
              <a:rPr b="1">
                <a:latin typeface="Courier New"/>
                <a:ea typeface="Courier New"/>
                <a:cs typeface="Courier New"/>
                <a:sym typeface="Courier New"/>
              </a:rPr>
              <a:t>IN</a:t>
            </a:r>
            <a:endParaRPr>
              <a:latin typeface="Courier New"/>
              <a:ea typeface="Courier New"/>
              <a:cs typeface="Courier New"/>
              <a:sym typeface="Courier New"/>
            </a:endParaRPr>
          </a:p>
          <a:p>
            <a:pPr marL="957262" lvl="1" indent="-500062">
              <a:buClr>
                <a:srgbClr val="0085CC"/>
              </a:buClr>
              <a:buSzPct val="80000"/>
              <a:buChar char=""/>
            </a:pPr>
            <a:r>
              <a:t>Compares value </a:t>
            </a:r>
            <a:r>
              <a:rPr i="1">
                <a:latin typeface="Arial"/>
                <a:ea typeface="Arial"/>
                <a:cs typeface="Arial"/>
                <a:sym typeface="Arial"/>
              </a:rPr>
              <a:t>v</a:t>
            </a:r>
            <a:r>
              <a:t> with a </a:t>
            </a:r>
            <a:r>
              <a:rPr b="1"/>
              <a:t>set</a:t>
            </a:r>
            <a:r>
              <a:t> (or multiset) of values </a:t>
            </a:r>
            <a:r>
              <a:rPr i="1">
                <a:latin typeface="Arial"/>
                <a:ea typeface="Arial"/>
                <a:cs typeface="Arial"/>
                <a:sym typeface="Arial"/>
              </a:rPr>
              <a:t>V </a:t>
            </a:r>
          </a:p>
          <a:p>
            <a:pPr marL="957262" lvl="1" indent="-500062">
              <a:buClr>
                <a:srgbClr val="0085CC"/>
              </a:buClr>
              <a:buSzPct val="80000"/>
              <a:buChar char=""/>
            </a:pPr>
            <a:r>
              <a:t>Evaluates to </a:t>
            </a:r>
            <a:r>
              <a:rPr b="1">
                <a:latin typeface="Courier New"/>
                <a:ea typeface="Courier New"/>
                <a:cs typeface="Courier New"/>
                <a:sym typeface="Courier New"/>
              </a:rPr>
              <a:t>TRUE</a:t>
            </a:r>
            <a:r>
              <a:t> if </a:t>
            </a:r>
            <a:r>
              <a:rPr i="1">
                <a:latin typeface="Arial"/>
                <a:ea typeface="Arial"/>
                <a:cs typeface="Arial"/>
                <a:sym typeface="Arial"/>
              </a:rPr>
              <a:t>v</a:t>
            </a:r>
            <a:r>
              <a:t> is one of the elements in </a:t>
            </a:r>
            <a:r>
              <a:rPr i="1">
                <a:latin typeface="Arial"/>
                <a:ea typeface="Arial"/>
                <a:cs typeface="Arial"/>
                <a:sym typeface="Arial"/>
              </a:rPr>
              <a:t>V</a:t>
            </a:r>
          </a:p>
        </p:txBody>
      </p:sp>
      <p:sp>
        <p:nvSpPr>
          <p:cNvPr id="27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278"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Line"/>
          <p:cNvSpPr/>
          <p:nvPr/>
        </p:nvSpPr>
        <p:spPr>
          <a:xfrm>
            <a:off x="761999" y="1803796"/>
            <a:ext cx="20320001" cy="124"/>
          </a:xfrm>
          <a:prstGeom prst="line">
            <a:avLst/>
          </a:prstGeom>
          <a:ln w="12700">
            <a:solidFill>
              <a:srgbClr val="191B91"/>
            </a:solidFill>
            <a:miter lim="400000"/>
          </a:ln>
        </p:spPr>
        <p:txBody>
          <a:bodyPr lIns="71437" tIns="71437" rIns="71437" bIns="71437" anchor="ctr"/>
          <a:lstStyle/>
          <a:p>
            <a:pPr algn="l" defTabSz="457200">
              <a:defRPr sz="1600">
                <a:latin typeface="Helvetica"/>
                <a:ea typeface="Helvetica"/>
                <a:cs typeface="Helvetica"/>
                <a:sym typeface="Helvetica"/>
              </a:defRPr>
            </a:pPr>
            <a:endParaRPr/>
          </a:p>
        </p:txBody>
      </p:sp>
      <p:sp>
        <p:nvSpPr>
          <p:cNvPr id="306" name="IN Operator with Explicit Set"/>
          <p:cNvSpPr txBox="1">
            <a:spLocks noGrp="1"/>
          </p:cNvSpPr>
          <p:nvPr>
            <p:ph type="title"/>
          </p:nvPr>
        </p:nvSpPr>
        <p:spPr>
          <a:prstGeom prst="rect">
            <a:avLst/>
          </a:prstGeom>
        </p:spPr>
        <p:txBody>
          <a:bodyPr/>
          <a:lstStyle/>
          <a:p>
            <a:r>
              <a:rPr>
                <a:solidFill>
                  <a:srgbClr val="000000"/>
                </a:solidFill>
                <a:latin typeface="Courier New"/>
                <a:ea typeface="Courier New"/>
                <a:cs typeface="Courier New"/>
                <a:sym typeface="Courier New"/>
              </a:rPr>
              <a:t>IN</a:t>
            </a:r>
            <a:r>
              <a:t> Operator with Explicit Set</a:t>
            </a:r>
          </a:p>
        </p:txBody>
      </p:sp>
      <p:sp>
        <p:nvSpPr>
          <p:cNvPr id="307" name="SELECT * FROM   Department WHERE  Dnumber IN (1,7,8);"/>
          <p:cNvSpPr txBox="1">
            <a:spLocks noGrp="1"/>
          </p:cNvSpPr>
          <p:nvPr>
            <p:ph type="body" idx="1"/>
          </p:nvPr>
        </p:nvSpPr>
        <p:spPr>
          <a:prstGeom prst="rect">
            <a:avLst/>
          </a:prstGeom>
        </p:spPr>
        <p:txBody>
          <a:bodyPr/>
          <a:lstStyle/>
          <a:p>
            <a:pPr marL="635000" indent="-635000">
              <a:defRPr sz="5000" b="1">
                <a:latin typeface="Courier New"/>
                <a:ea typeface="Courier New"/>
                <a:cs typeface="Courier New"/>
                <a:sym typeface="Courier New"/>
              </a:defRPr>
            </a:pPr>
            <a:r>
              <a:t>SELECT *</a:t>
            </a:r>
            <a:br/>
            <a:r>
              <a:t>FROM   Department</a:t>
            </a:r>
            <a:br/>
            <a:r>
              <a:t>WHERE  Dnumber IN (1,7,8);</a:t>
            </a:r>
          </a:p>
        </p:txBody>
      </p:sp>
      <p:sp>
        <p:nvSpPr>
          <p:cNvPr id="3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309" name="Image" descr="Image"/>
          <p:cNvPicPr>
            <a:picLocks noChangeAspect="1"/>
          </p:cNvPicPr>
          <p:nvPr/>
        </p:nvPicPr>
        <p:blipFill>
          <a:blip r:embed="rId2"/>
          <a:srcRect l="22874" t="19000" r="22993" b="19329"/>
          <a:stretch>
            <a:fillRect/>
          </a:stretch>
        </p:blipFill>
        <p:spPr>
          <a:xfrm>
            <a:off x="21815272" y="597167"/>
            <a:ext cx="1922072" cy="1751807"/>
          </a:xfrm>
          <a:custGeom>
            <a:avLst/>
            <a:gdLst/>
            <a:ahLst/>
            <a:cxnLst>
              <a:cxn ang="0">
                <a:pos x="wd2" y="hd2"/>
              </a:cxn>
              <a:cxn ang="5400000">
                <a:pos x="wd2" y="hd2"/>
              </a:cxn>
              <a:cxn ang="10800000">
                <a:pos x="wd2" y="hd2"/>
              </a:cxn>
              <a:cxn ang="16200000">
                <a:pos x="wd2" y="hd2"/>
              </a:cxn>
            </a:cxnLst>
            <a:rect l="0" t="0" r="r" b="b"/>
            <a:pathLst>
              <a:path w="21597" h="21600" extrusionOk="0">
                <a:moveTo>
                  <a:pt x="2163" y="0"/>
                </a:moveTo>
                <a:lnTo>
                  <a:pt x="2047" y="582"/>
                </a:lnTo>
                <a:cubicBezTo>
                  <a:pt x="1982" y="903"/>
                  <a:pt x="1849" y="1511"/>
                  <a:pt x="1753" y="1928"/>
                </a:cubicBezTo>
                <a:cubicBezTo>
                  <a:pt x="1552" y="2794"/>
                  <a:pt x="1583" y="2819"/>
                  <a:pt x="2265" y="2329"/>
                </a:cubicBezTo>
                <a:cubicBezTo>
                  <a:pt x="2667" y="2042"/>
                  <a:pt x="3378" y="1983"/>
                  <a:pt x="5940" y="2036"/>
                </a:cubicBezTo>
                <a:lnTo>
                  <a:pt x="9115" y="2099"/>
                </a:lnTo>
                <a:lnTo>
                  <a:pt x="9173" y="11309"/>
                </a:lnTo>
                <a:cubicBezTo>
                  <a:pt x="9229" y="20494"/>
                  <a:pt x="9228" y="20515"/>
                  <a:pt x="8763" y="21057"/>
                </a:cubicBezTo>
                <a:lnTo>
                  <a:pt x="8295" y="21600"/>
                </a:lnTo>
                <a:lnTo>
                  <a:pt x="12223" y="21600"/>
                </a:lnTo>
                <a:lnTo>
                  <a:pt x="11786" y="20954"/>
                </a:lnTo>
                <a:cubicBezTo>
                  <a:pt x="11363" y="20327"/>
                  <a:pt x="11353" y="20056"/>
                  <a:pt x="11407" y="11206"/>
                </a:cubicBezTo>
                <a:lnTo>
                  <a:pt x="11461" y="2099"/>
                </a:lnTo>
                <a:lnTo>
                  <a:pt x="14747" y="2036"/>
                </a:lnTo>
                <a:cubicBezTo>
                  <a:pt x="17583" y="1980"/>
                  <a:pt x="18083" y="2028"/>
                  <a:pt x="18426" y="2368"/>
                </a:cubicBezTo>
                <a:cubicBezTo>
                  <a:pt x="18992" y="2928"/>
                  <a:pt x="19064" y="2710"/>
                  <a:pt x="18788" y="1267"/>
                </a:cubicBezTo>
                <a:lnTo>
                  <a:pt x="18542" y="0"/>
                </a:lnTo>
                <a:lnTo>
                  <a:pt x="10355" y="0"/>
                </a:lnTo>
                <a:lnTo>
                  <a:pt x="2163" y="0"/>
                </a:lnTo>
                <a:close/>
                <a:moveTo>
                  <a:pt x="1761" y="3621"/>
                </a:moveTo>
                <a:cubicBezTo>
                  <a:pt x="1109" y="3645"/>
                  <a:pt x="429" y="3753"/>
                  <a:pt x="299" y="3925"/>
                </a:cubicBezTo>
                <a:cubicBezTo>
                  <a:pt x="148" y="4124"/>
                  <a:pt x="53" y="6508"/>
                  <a:pt x="31" y="10869"/>
                </a:cubicBezTo>
                <a:lnTo>
                  <a:pt x="0" y="17514"/>
                </a:lnTo>
                <a:lnTo>
                  <a:pt x="825" y="18155"/>
                </a:lnTo>
                <a:cubicBezTo>
                  <a:pt x="1278" y="18510"/>
                  <a:pt x="2076" y="18880"/>
                  <a:pt x="2600" y="18977"/>
                </a:cubicBezTo>
                <a:cubicBezTo>
                  <a:pt x="3570" y="19158"/>
                  <a:pt x="5981" y="19113"/>
                  <a:pt x="7269" y="18889"/>
                </a:cubicBezTo>
                <a:cubicBezTo>
                  <a:pt x="7936" y="18773"/>
                  <a:pt x="7962" y="18741"/>
                  <a:pt x="7643" y="18356"/>
                </a:cubicBezTo>
                <a:cubicBezTo>
                  <a:pt x="7348" y="17998"/>
                  <a:pt x="7300" y="17058"/>
                  <a:pt x="7300" y="11324"/>
                </a:cubicBezTo>
                <a:cubicBezTo>
                  <a:pt x="7300" y="5484"/>
                  <a:pt x="7344" y="4655"/>
                  <a:pt x="7657" y="4277"/>
                </a:cubicBezTo>
                <a:cubicBezTo>
                  <a:pt x="7852" y="4041"/>
                  <a:pt x="7960" y="3792"/>
                  <a:pt x="7898" y="3724"/>
                </a:cubicBezTo>
                <a:cubicBezTo>
                  <a:pt x="7835" y="3656"/>
                  <a:pt x="7170" y="3687"/>
                  <a:pt x="6422" y="3788"/>
                </a:cubicBezTo>
                <a:lnTo>
                  <a:pt x="5061" y="3969"/>
                </a:lnTo>
                <a:lnTo>
                  <a:pt x="4954" y="10203"/>
                </a:lnTo>
                <a:cubicBezTo>
                  <a:pt x="4891" y="13889"/>
                  <a:pt x="4759" y="16532"/>
                  <a:pt x="4633" y="16667"/>
                </a:cubicBezTo>
                <a:cubicBezTo>
                  <a:pt x="4145" y="17189"/>
                  <a:pt x="3295" y="17213"/>
                  <a:pt x="2841" y="16716"/>
                </a:cubicBezTo>
                <a:cubicBezTo>
                  <a:pt x="2413" y="16248"/>
                  <a:pt x="2395" y="15996"/>
                  <a:pt x="2395" y="10418"/>
                </a:cubicBezTo>
                <a:cubicBezTo>
                  <a:pt x="2395" y="5540"/>
                  <a:pt x="2447" y="4565"/>
                  <a:pt x="2716" y="4321"/>
                </a:cubicBezTo>
                <a:cubicBezTo>
                  <a:pt x="2892" y="4161"/>
                  <a:pt x="3037" y="3935"/>
                  <a:pt x="3037" y="3822"/>
                </a:cubicBezTo>
                <a:cubicBezTo>
                  <a:pt x="3037" y="3655"/>
                  <a:pt x="2414" y="3598"/>
                  <a:pt x="1761" y="3621"/>
                </a:cubicBezTo>
                <a:close/>
                <a:moveTo>
                  <a:pt x="15461" y="3626"/>
                </a:moveTo>
                <a:cubicBezTo>
                  <a:pt x="12903" y="3621"/>
                  <a:pt x="12074" y="3799"/>
                  <a:pt x="12955" y="4169"/>
                </a:cubicBezTo>
                <a:cubicBezTo>
                  <a:pt x="13229" y="4285"/>
                  <a:pt x="13276" y="5283"/>
                  <a:pt x="13276" y="11172"/>
                </a:cubicBezTo>
                <a:cubicBezTo>
                  <a:pt x="13276" y="17291"/>
                  <a:pt x="13240" y="18075"/>
                  <a:pt x="12923" y="18360"/>
                </a:cubicBezTo>
                <a:cubicBezTo>
                  <a:pt x="12615" y="18639"/>
                  <a:pt x="12798" y="18698"/>
                  <a:pt x="14359" y="18820"/>
                </a:cubicBezTo>
                <a:cubicBezTo>
                  <a:pt x="19022" y="19187"/>
                  <a:pt x="20447" y="18387"/>
                  <a:pt x="21267" y="14940"/>
                </a:cubicBezTo>
                <a:cubicBezTo>
                  <a:pt x="21490" y="14004"/>
                  <a:pt x="21600" y="12462"/>
                  <a:pt x="21597" y="10947"/>
                </a:cubicBezTo>
                <a:cubicBezTo>
                  <a:pt x="21594" y="9431"/>
                  <a:pt x="21480" y="7941"/>
                  <a:pt x="21254" y="7105"/>
                </a:cubicBezTo>
                <a:cubicBezTo>
                  <a:pt x="20465" y="4196"/>
                  <a:pt x="19523" y="3633"/>
                  <a:pt x="15461" y="3626"/>
                </a:cubicBezTo>
                <a:close/>
              </a:path>
            </a:pathLst>
          </a:custGeom>
          <a:ln w="12700">
            <a:miter lim="400000"/>
          </a:ln>
        </p:spPr>
      </p:pic>
      <p:pic>
        <p:nvPicPr>
          <p:cNvPr id="7" name="Picture 3">
            <a:extLst>
              <a:ext uri="{FF2B5EF4-FFF2-40B4-BE49-F238E27FC236}">
                <a16:creationId xmlns:a16="http://schemas.microsoft.com/office/drawing/2014/main" id="{DC28E735-0C91-4D68-96C3-48C1FD574F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8906" y="5027613"/>
            <a:ext cx="15769212" cy="731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White">
  <a:themeElements>
    <a:clrScheme name="White">
      <a:dk1>
        <a:srgbClr val="000000"/>
      </a:dk1>
      <a:lt1>
        <a:srgbClr val="D6D6D6"/>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Verdana"/>
        <a:ea typeface="Verdana"/>
        <a:cs typeface="Verdana"/>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Verdana"/>
        <a:ea typeface="Verdana"/>
        <a:cs typeface="Verdana"/>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310</TotalTime>
  <Words>3389</Words>
  <Application>Microsoft Office PowerPoint</Application>
  <PresentationFormat>Custom</PresentationFormat>
  <Paragraphs>708</Paragraphs>
  <Slides>57</Slides>
  <Notes>20</Notes>
  <HiddenSlides>2</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76" baseType="lpstr">
      <vt:lpstr>Arial</vt:lpstr>
      <vt:lpstr>Book Antiqua</vt:lpstr>
      <vt:lpstr>Consolas</vt:lpstr>
      <vt:lpstr>Courier New</vt:lpstr>
      <vt:lpstr>Helvetica</vt:lpstr>
      <vt:lpstr>Helvetica Neue</vt:lpstr>
      <vt:lpstr>Helvetica Neue Light</vt:lpstr>
      <vt:lpstr>Lucida Console</vt:lpstr>
      <vt:lpstr>Menlo Regular</vt:lpstr>
      <vt:lpstr>Monotype Sorts</vt:lpstr>
      <vt:lpstr>Open Sans</vt:lpstr>
      <vt:lpstr>SFMono-Regular</vt:lpstr>
      <vt:lpstr>Tahoma</vt:lpstr>
      <vt:lpstr>Times New Roman</vt:lpstr>
      <vt:lpstr>Verdana</vt:lpstr>
      <vt:lpstr>Wingdings</vt:lpstr>
      <vt:lpstr>White</vt:lpstr>
      <vt:lpstr>Bitmap Image</vt:lpstr>
      <vt:lpstr>Document</vt:lpstr>
      <vt:lpstr>Chapter 7: More SQL</vt:lpstr>
      <vt:lpstr>Chapter 7 Outline</vt:lpstr>
      <vt:lpstr>More Complex SQL Retrieval Queries</vt:lpstr>
      <vt:lpstr>Comparisons Involving NULL </vt:lpstr>
      <vt:lpstr>Nested Queries</vt:lpstr>
      <vt:lpstr>Nested Queries</vt:lpstr>
      <vt:lpstr>Nested Queries, Tuples, and Set/Multiset Comparisons</vt:lpstr>
      <vt:lpstr>IN Clause</vt:lpstr>
      <vt:lpstr>IN Operator with Explicit Set</vt:lpstr>
      <vt:lpstr>Explicit Sets and Renaming of Attributes in SQL</vt:lpstr>
      <vt:lpstr>Nested Queries (cont’d.)</vt:lpstr>
      <vt:lpstr>Nested Queries (cont’d.)</vt:lpstr>
      <vt:lpstr>Nested Queries (cont’d.)</vt:lpstr>
      <vt:lpstr>Nested Queries (cont’d.)</vt:lpstr>
      <vt:lpstr>Nested Queries (cont’d.)</vt:lpstr>
      <vt:lpstr>Correlated Nested Queries</vt:lpstr>
      <vt:lpstr>The EXISTS Functions in SQL</vt:lpstr>
      <vt:lpstr>Alternate Query 16 + Query 6</vt:lpstr>
      <vt:lpstr>The UNIQUE Functions in SQL</vt:lpstr>
      <vt:lpstr>Explicit Sets and Renaming of Attributes in SQL</vt:lpstr>
      <vt:lpstr>Joins</vt:lpstr>
      <vt:lpstr>Specifying Joined Tables in the FROM Clause of SQL</vt:lpstr>
      <vt:lpstr>NATURAL JOIN</vt:lpstr>
      <vt:lpstr>INNER and OUTER Joins</vt:lpstr>
      <vt:lpstr>SQL Inner Joins</vt:lpstr>
      <vt:lpstr>SQL Inner Joins</vt:lpstr>
      <vt:lpstr>What kind of Join is this?</vt:lpstr>
      <vt:lpstr>SQL Joins</vt:lpstr>
      <vt:lpstr>SQL Joins</vt:lpstr>
      <vt:lpstr>SQL Joins</vt:lpstr>
      <vt:lpstr>SQL Joins</vt:lpstr>
      <vt:lpstr>SQL Joins</vt:lpstr>
      <vt:lpstr>Multiway JOIN in the FROM clause</vt:lpstr>
      <vt:lpstr>Aggregate Functions in SQL</vt:lpstr>
      <vt:lpstr>Renaming Results of Aggregation</vt:lpstr>
      <vt:lpstr>Aggregate Functions in SQL (cont’d.)</vt:lpstr>
      <vt:lpstr>Grouping: The GROUP BY Clause</vt:lpstr>
      <vt:lpstr>Examples of GROUP BY</vt:lpstr>
      <vt:lpstr>Grouping: The GROUP BY and HAVING Clauses (cont’d.)</vt:lpstr>
      <vt:lpstr>Exercises </vt:lpstr>
      <vt:lpstr>EXPANDED Block Structure of SQL Queries</vt:lpstr>
      <vt:lpstr>Specifying Constraints as Assertions and Actions as Triggers</vt:lpstr>
      <vt:lpstr>Specifying General Constraints as Assertions in SQL</vt:lpstr>
      <vt:lpstr>Example: assertions</vt:lpstr>
      <vt:lpstr>Assertions</vt:lpstr>
      <vt:lpstr>Views (Virtual Tables) in SQL</vt:lpstr>
      <vt:lpstr>Specification of Views in SQL</vt:lpstr>
      <vt:lpstr>Specification of Views in SQL</vt:lpstr>
      <vt:lpstr>Specification of Views in SQL (cont’d.)</vt:lpstr>
      <vt:lpstr>View Update</vt:lpstr>
      <vt:lpstr>Views as authorization mechanism</vt:lpstr>
      <vt:lpstr>The DROP Command</vt:lpstr>
      <vt:lpstr>The ALTER table command</vt:lpstr>
      <vt:lpstr>Dropping Columns, Default Values</vt:lpstr>
      <vt:lpstr>The ALTER Command (cont’d.)</vt:lpstr>
      <vt:lpstr>ALTER Commands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More SQL</dc:title>
  <dc:creator>Omer, Jalal Sheikh</dc:creator>
  <cp:lastModifiedBy>Omer, Jalal Sheikh</cp:lastModifiedBy>
  <cp:revision>34</cp:revision>
  <dcterms:modified xsi:type="dcterms:W3CDTF">2023-03-28T16:20:27Z</dcterms:modified>
</cp:coreProperties>
</file>